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Lst>
  <p:sldSz cy="5143500" cx="9144000"/>
  <p:notesSz cx="6858000" cy="9144000"/>
  <p:embeddedFontLst>
    <p:embeddedFont>
      <p:font typeface="Raleway"/>
      <p:regular r:id="rId56"/>
      <p:bold r:id="rId57"/>
      <p:italic r:id="rId58"/>
      <p:boldItalic r:id="rId59"/>
    </p:embeddedFont>
    <p:embeddedFont>
      <p:font typeface="Lato"/>
      <p:regular r:id="rId60"/>
      <p:bold r:id="rId61"/>
      <p:italic r:id="rId62"/>
      <p:boldItalic r:id="rId6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62" Type="http://schemas.openxmlformats.org/officeDocument/2006/relationships/font" Target="fonts/Lato-italic.fntdata"/><Relationship Id="rId61" Type="http://schemas.openxmlformats.org/officeDocument/2006/relationships/font" Target="fonts/Lato-bold.fntdata"/><Relationship Id="rId20" Type="http://schemas.openxmlformats.org/officeDocument/2006/relationships/slide" Target="slides/slide15.xml"/><Relationship Id="rId63" Type="http://schemas.openxmlformats.org/officeDocument/2006/relationships/font" Target="fonts/Lato-boldItalic.fntdata"/><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60" Type="http://schemas.openxmlformats.org/officeDocument/2006/relationships/font" Target="fonts/Lato-regular.fntdata"/><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slide" Target="slides/slide50.xml"/><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57" Type="http://schemas.openxmlformats.org/officeDocument/2006/relationships/font" Target="fonts/Raleway-bold.fntdata"/><Relationship Id="rId12" Type="http://schemas.openxmlformats.org/officeDocument/2006/relationships/slide" Target="slides/slide7.xml"/><Relationship Id="rId56" Type="http://schemas.openxmlformats.org/officeDocument/2006/relationships/font" Target="fonts/Raleway-regular.fntdata"/><Relationship Id="rId15" Type="http://schemas.openxmlformats.org/officeDocument/2006/relationships/slide" Target="slides/slide10.xml"/><Relationship Id="rId59" Type="http://schemas.openxmlformats.org/officeDocument/2006/relationships/font" Target="fonts/Raleway-boldItalic.fntdata"/><Relationship Id="rId14" Type="http://schemas.openxmlformats.org/officeDocument/2006/relationships/slide" Target="slides/slide9.xml"/><Relationship Id="rId58" Type="http://schemas.openxmlformats.org/officeDocument/2006/relationships/font" Target="fonts/Raleway-italic.fntdata"/><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31f6fdd0534_0_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31f6fdd0534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31f6fdd0534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31f6fdd0534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31f6fdd0534_0_1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31f6fdd0534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31f6fdd0534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31f6fdd0534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31f6fdd0534_0_1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31f6fdd0534_0_1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31f6fdd0534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31f6fdd0534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31f6fdd0534_0_1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31f6fdd0534_0_1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31f6fdd0534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31f6fdd0534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31f6fdd0534_0_1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31f6fdd0534_0_1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31f6fdd0534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31f6fdd0534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521815aa79d0959a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521815aa79d0959a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31f6fdd0534_0_1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31f6fdd0534_0_1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31f6fdd0534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31f6fdd0534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31f6fdd0534_0_1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31f6fdd0534_0_1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31f6fdd0534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31f6fdd0534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31f6fdd0534_0_1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31f6fdd0534_0_1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31f6fdd0534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31f6fdd0534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31f6fdd0534_0_1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31f6fdd0534_0_1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31f6fdd0534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31f6fdd0534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31f6fdd0534_0_1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31f6fdd0534_0_1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g31f6fdd0534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5" name="Google Shape;225;g31f6fdd0534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31f6fdd0534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31f6fdd0534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31f6fdd0534_0_1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31f6fdd0534_0_1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31f6fdd0534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31f6fdd0534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31f6fdd0534_0_2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31f6fdd0534_0_2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g31f6fdd0534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31f6fdd0534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31f6fdd0534_0_2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0" name="Google Shape;250;g31f6fdd0534_0_2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g31f6fdd0534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5" name="Google Shape;255;g31f6fdd0534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g31f6fdd0534_0_2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0" name="Google Shape;260;g31f6fdd0534_0_2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31f6fdd0534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31f6fdd0534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g31f6fdd0534_0_2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31f6fdd0534_0_2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g31f6fdd0534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g31f6fdd0534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31f6fdd0534_0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31f6fdd0534_0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g31f6fdd0534_0_2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0" name="Google Shape;280;g31f6fdd0534_0_2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g31f6fdd0534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5" name="Google Shape;285;g31f6fdd0534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g31f6fdd0534_0_2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0" name="Google Shape;290;g31f6fdd0534_0_2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31f6fdd0534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31f6fdd0534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31f6fdd0534_0_2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31f6fdd0534_0_2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g31f6fdd0534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5" name="Google Shape;305;g31f6fdd053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g31f6fdd0534_0_2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0" name="Google Shape;310;g31f6fdd0534_0_2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g31f6fdd0534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5" name="Google Shape;315;g31f6fdd0534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g31f6fdd0534_0_2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0" name="Google Shape;320;g31f6fdd0534_0_2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g31f6fdd0534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5" name="Google Shape;325;g31f6fdd0534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31f6fdd0534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31f6fdd0534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g31f6fdd0534_0_2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0" name="Google Shape;330;g31f6fdd0534_0_2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31f6fdd0534_0_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31f6fdd0534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31f6fdd0534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31f6fdd0534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31f6fdd0534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31f6fdd0534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31f6fdd0534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31f6fdd0534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0"/>
              </a:spcBef>
              <a:spcAft>
                <a:spcPts val="0"/>
              </a:spcAft>
              <a:buClr>
                <a:schemeClr val="lt1"/>
              </a:buClr>
              <a:buSzPts val="1100"/>
              <a:buChar char="○"/>
              <a:defRPr>
                <a:solidFill>
                  <a:schemeClr val="lt1"/>
                </a:solidFill>
              </a:defRPr>
            </a:lvl2pPr>
            <a:lvl3pPr indent="-298450" lvl="2" marL="1371600">
              <a:spcBef>
                <a:spcPts val="0"/>
              </a:spcBef>
              <a:spcAft>
                <a:spcPts val="0"/>
              </a:spcAft>
              <a:buClr>
                <a:schemeClr val="lt1"/>
              </a:buClr>
              <a:buSzPts val="1100"/>
              <a:buChar char="■"/>
              <a:defRPr>
                <a:solidFill>
                  <a:schemeClr val="lt1"/>
                </a:solidFill>
              </a:defRPr>
            </a:lvl3pPr>
            <a:lvl4pPr indent="-298450" lvl="3" marL="1828800">
              <a:spcBef>
                <a:spcPts val="0"/>
              </a:spcBef>
              <a:spcAft>
                <a:spcPts val="0"/>
              </a:spcAft>
              <a:buClr>
                <a:schemeClr val="lt1"/>
              </a:buClr>
              <a:buSzPts val="1100"/>
              <a:buChar char="●"/>
              <a:defRPr>
                <a:solidFill>
                  <a:schemeClr val="lt1"/>
                </a:solidFill>
              </a:defRPr>
            </a:lvl4pPr>
            <a:lvl5pPr indent="-298450" lvl="4" marL="2286000">
              <a:spcBef>
                <a:spcPts val="0"/>
              </a:spcBef>
              <a:spcAft>
                <a:spcPts val="0"/>
              </a:spcAft>
              <a:buClr>
                <a:schemeClr val="lt1"/>
              </a:buClr>
              <a:buSzPts val="1100"/>
              <a:buChar char="○"/>
              <a:defRPr>
                <a:solidFill>
                  <a:schemeClr val="lt1"/>
                </a:solidFill>
              </a:defRPr>
            </a:lvl5pPr>
            <a:lvl6pPr indent="-298450" lvl="5" marL="2743200">
              <a:spcBef>
                <a:spcPts val="0"/>
              </a:spcBef>
              <a:spcAft>
                <a:spcPts val="0"/>
              </a:spcAft>
              <a:buClr>
                <a:schemeClr val="lt1"/>
              </a:buClr>
              <a:buSzPts val="1100"/>
              <a:buChar char="■"/>
              <a:defRPr>
                <a:solidFill>
                  <a:schemeClr val="lt1"/>
                </a:solidFill>
              </a:defRPr>
            </a:lvl6pPr>
            <a:lvl7pPr indent="-298450" lvl="6" marL="3200400">
              <a:spcBef>
                <a:spcPts val="0"/>
              </a:spcBef>
              <a:spcAft>
                <a:spcPts val="0"/>
              </a:spcAft>
              <a:buClr>
                <a:schemeClr val="lt1"/>
              </a:buClr>
              <a:buSzPts val="1100"/>
              <a:buChar char="●"/>
              <a:defRPr>
                <a:solidFill>
                  <a:schemeClr val="lt1"/>
                </a:solidFill>
              </a:defRPr>
            </a:lvl7pPr>
            <a:lvl8pPr indent="-298450" lvl="7" marL="3657600">
              <a:spcBef>
                <a:spcPts val="0"/>
              </a:spcBef>
              <a:spcAft>
                <a:spcPts val="0"/>
              </a:spcAft>
              <a:buClr>
                <a:schemeClr val="lt1"/>
              </a:buClr>
              <a:buSzPts val="1100"/>
              <a:buChar char="○"/>
              <a:defRPr>
                <a:solidFill>
                  <a:schemeClr val="lt1"/>
                </a:solidFill>
              </a:defRPr>
            </a:lvl8pPr>
            <a:lvl9pPr indent="-298450" lvl="8" marL="4114800">
              <a:spcBef>
                <a:spcPts val="0"/>
              </a:spcBef>
              <a:spcAft>
                <a:spcPts val="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ctrTitle"/>
          </p:nvPr>
        </p:nvSpPr>
        <p:spPr>
          <a:xfrm>
            <a:off x="729450" y="1322450"/>
            <a:ext cx="7688100" cy="1664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ru"/>
              <a:t>Повторение по темам: </a:t>
            </a:r>
            <a:endParaRPr/>
          </a:p>
          <a:p>
            <a:pPr indent="0" lvl="0" marL="0" rtl="0" algn="l">
              <a:spcBef>
                <a:spcPts val="0"/>
              </a:spcBef>
              <a:spcAft>
                <a:spcPts val="0"/>
              </a:spcAft>
              <a:buNone/>
            </a:pPr>
            <a:r>
              <a:rPr lang="ru"/>
              <a:t>Василий III. Елена Глинская. Иван IV. Федор Иванович</a:t>
            </a:r>
            <a:endParaRPr/>
          </a:p>
          <a:p>
            <a:pPr indent="0" lvl="0" marL="0" rtl="0" algn="l">
              <a:spcBef>
                <a:spcPts val="0"/>
              </a:spcBef>
              <a:spcAft>
                <a:spcPts val="0"/>
              </a:spcAft>
              <a:buNone/>
            </a:pPr>
            <a:r>
              <a:rPr lang="ru"/>
              <a:t>В формате Задания 6 ВПР</a:t>
            </a:r>
            <a:endParaRPr/>
          </a:p>
          <a:p>
            <a:pPr indent="0" lvl="0" marL="0" rtl="0" algn="l">
              <a:spcBef>
                <a:spcPts val="0"/>
              </a:spcBef>
              <a:spcAft>
                <a:spcPts val="0"/>
              </a:spcAft>
              <a:buNone/>
            </a:pPr>
            <a:r>
              <a:t/>
            </a:r>
            <a:endParaRPr/>
          </a:p>
        </p:txBody>
      </p:sp>
      <p:sp>
        <p:nvSpPr>
          <p:cNvPr id="87" name="Google Shape;87;p13"/>
          <p:cNvSpPr txBox="1"/>
          <p:nvPr>
            <p:ph idx="1" type="subTitle"/>
          </p:nvPr>
        </p:nvSpPr>
        <p:spPr>
          <a:xfrm>
            <a:off x="729625" y="3812100"/>
            <a:ext cx="7688100" cy="1664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ru"/>
              <a:t>Выполнил: Кармаев И. О.</a:t>
            </a:r>
            <a:endParaRPr/>
          </a:p>
          <a:p>
            <a:pPr indent="0" lvl="0" marL="0" rtl="0" algn="l">
              <a:spcBef>
                <a:spcPts val="0"/>
              </a:spcBef>
              <a:spcAft>
                <a:spcPts val="0"/>
              </a:spcAft>
              <a:buNone/>
            </a:pPr>
            <a:r>
              <a:rPr lang="ru"/>
              <a:t>Учитель истории МОУ «ГИМНАЗИЯ </a:t>
            </a:r>
            <a:r>
              <a:rPr lang="ru"/>
              <a:t>АВИАТОР</a:t>
            </a:r>
            <a:r>
              <a:rPr lang="ru"/>
              <a:t>»</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1" name="Shape 131"/>
        <p:cNvGrpSpPr/>
        <p:nvPr/>
      </p:nvGrpSpPr>
      <p:grpSpPr>
        <a:xfrm>
          <a:off x="0" y="0"/>
          <a:ext cx="0" cy="0"/>
          <a:chOff x="0" y="0"/>
          <a:chExt cx="0" cy="0"/>
        </a:xfrm>
      </p:grpSpPr>
      <p:sp>
        <p:nvSpPr>
          <p:cNvPr id="132" name="Google Shape;132;p22"/>
          <p:cNvSpPr txBox="1"/>
          <p:nvPr>
            <p:ph type="title"/>
          </p:nvPr>
        </p:nvSpPr>
        <p:spPr>
          <a:xfrm>
            <a:off x="729450" y="1322450"/>
            <a:ext cx="7688400" cy="1518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ru">
                <a:solidFill>
                  <a:schemeClr val="dk2"/>
                </a:solidFill>
              </a:rPr>
              <a:t>При Иване IV произошло </a:t>
            </a:r>
            <a:r>
              <a:rPr lang="ru">
                <a:solidFill>
                  <a:schemeClr val="dk2"/>
                </a:solidFill>
              </a:rPr>
              <a:t>присоединение</a:t>
            </a:r>
            <a:r>
              <a:rPr lang="ru">
                <a:solidFill>
                  <a:schemeClr val="dk2"/>
                </a:solidFill>
              </a:rPr>
              <a:t> Среднего и Нижнего Поволжья - Казани и Астрахани, что привело к притоку новых ресурсов в страну.</a:t>
            </a:r>
            <a:endParaRPr>
              <a:solidFill>
                <a:schemeClr val="dk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3"/>
          <p:cNvSpPr txBox="1"/>
          <p:nvPr>
            <p:ph type="title"/>
          </p:nvPr>
        </p:nvSpPr>
        <p:spPr>
          <a:xfrm>
            <a:off x="774325" y="1341700"/>
            <a:ext cx="7688400" cy="15186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ru" sz="1740"/>
              <a:t>Какой из приведённых исторических фактов можно использовать для аргументации следующей точки зрения: «Народные восстания сыграли роль в определении направления внутренней политики Ивана IV»? Укажите порядковый номер этого факта в списке.</a:t>
            </a:r>
            <a:endParaRPr sz="1740"/>
          </a:p>
          <a:p>
            <a:pPr indent="0" lvl="0" marL="0" rtl="0" algn="l">
              <a:lnSpc>
                <a:spcPct val="115000"/>
              </a:lnSpc>
              <a:spcBef>
                <a:spcPts val="1200"/>
              </a:spcBef>
              <a:spcAft>
                <a:spcPts val="0"/>
              </a:spcAft>
              <a:buNone/>
            </a:pPr>
            <a:r>
              <a:rPr lang="ru" sz="1740"/>
              <a:t> 1)  восстание москвичей против правящей боярской группировки князей Глинских</a:t>
            </a:r>
            <a:endParaRPr sz="1740"/>
          </a:p>
          <a:p>
            <a:pPr indent="0" lvl="0" marL="0" rtl="0" algn="l">
              <a:lnSpc>
                <a:spcPct val="115000"/>
              </a:lnSpc>
              <a:spcBef>
                <a:spcPts val="1200"/>
              </a:spcBef>
              <a:spcAft>
                <a:spcPts val="0"/>
              </a:spcAft>
              <a:buNone/>
            </a:pPr>
            <a:r>
              <a:rPr lang="ru" sz="1740"/>
              <a:t>2)  Соляной бунт</a:t>
            </a:r>
            <a:endParaRPr sz="1740"/>
          </a:p>
          <a:p>
            <a:pPr indent="0" lvl="0" marL="0" rtl="0" algn="l">
              <a:lnSpc>
                <a:spcPct val="115000"/>
              </a:lnSpc>
              <a:spcBef>
                <a:spcPts val="1200"/>
              </a:spcBef>
              <a:spcAft>
                <a:spcPts val="0"/>
              </a:spcAft>
              <a:buNone/>
            </a:pPr>
            <a:r>
              <a:rPr lang="ru" sz="1740"/>
              <a:t>3)  восстание под предводительством С. Т. Разина</a:t>
            </a:r>
            <a:endParaRPr sz="1740"/>
          </a:p>
          <a:p>
            <a:pPr indent="0" lvl="0" marL="0" rtl="0" algn="l">
              <a:lnSpc>
                <a:spcPct val="115000"/>
              </a:lnSpc>
              <a:spcBef>
                <a:spcPts val="1200"/>
              </a:spcBef>
              <a:spcAft>
                <a:spcPts val="0"/>
              </a:spcAft>
              <a:buNone/>
            </a:pPr>
            <a:r>
              <a:rPr lang="ru" sz="1740"/>
              <a:t>Объясните, как с помощью выбранного Вами факта можно аргументировать данную точку зрения.</a:t>
            </a:r>
            <a:endParaRPr sz="1740"/>
          </a:p>
          <a:p>
            <a:pPr indent="0" lvl="0" marL="0" rtl="0" algn="l">
              <a:lnSpc>
                <a:spcPct val="115000"/>
              </a:lnSpc>
              <a:spcBef>
                <a:spcPts val="1200"/>
              </a:spcBef>
              <a:spcAft>
                <a:spcPts val="0"/>
              </a:spcAft>
              <a:buNone/>
            </a:pPr>
            <a:r>
              <a:t/>
            </a:r>
            <a:endParaRPr sz="1740"/>
          </a:p>
          <a:p>
            <a:pPr indent="0" lvl="0" marL="0" rtl="0" algn="l">
              <a:lnSpc>
                <a:spcPct val="115000"/>
              </a:lnSpc>
              <a:spcBef>
                <a:spcPts val="1200"/>
              </a:spcBef>
              <a:spcAft>
                <a:spcPts val="0"/>
              </a:spcAft>
              <a:buNone/>
            </a:pPr>
            <a:r>
              <a:t/>
            </a:r>
            <a:endParaRPr sz="1740"/>
          </a:p>
          <a:p>
            <a:pPr indent="0" lvl="0" marL="0" rtl="0" algn="l">
              <a:lnSpc>
                <a:spcPct val="115000"/>
              </a:lnSpc>
              <a:spcBef>
                <a:spcPts val="1200"/>
              </a:spcBef>
              <a:spcAft>
                <a:spcPts val="0"/>
              </a:spcAft>
              <a:buNone/>
            </a:pPr>
            <a:r>
              <a:t/>
            </a:r>
            <a:endParaRPr sz="1740"/>
          </a:p>
          <a:p>
            <a:pPr indent="0" lvl="0" marL="0" rtl="0" algn="l">
              <a:lnSpc>
                <a:spcPct val="115000"/>
              </a:lnSpc>
              <a:spcBef>
                <a:spcPts val="1200"/>
              </a:spcBef>
              <a:spcAft>
                <a:spcPts val="0"/>
              </a:spcAft>
              <a:buSzPts val="990"/>
              <a:buNone/>
            </a:pPr>
            <a:r>
              <a:t/>
            </a:r>
            <a:endParaRPr sz="1840"/>
          </a:p>
          <a:p>
            <a:pPr indent="0" lvl="0" marL="0" rtl="0" algn="l">
              <a:lnSpc>
                <a:spcPct val="115000"/>
              </a:lnSpc>
              <a:spcBef>
                <a:spcPts val="1200"/>
              </a:spcBef>
              <a:spcAft>
                <a:spcPts val="0"/>
              </a:spcAft>
              <a:buSzPts val="990"/>
              <a:buNone/>
            </a:pPr>
            <a:r>
              <a:rPr lang="ru" sz="1740"/>
              <a:t> </a:t>
            </a:r>
            <a:endParaRPr sz="1740"/>
          </a:p>
          <a:p>
            <a:pPr indent="0" lvl="0" marL="0" rtl="0" algn="l">
              <a:spcBef>
                <a:spcPts val="1200"/>
              </a:spcBef>
              <a:spcAft>
                <a:spcPts val="0"/>
              </a:spcAft>
              <a:buSzPts val="990"/>
              <a:buNone/>
            </a:pPr>
            <a:r>
              <a:t/>
            </a:r>
            <a:endParaRPr sz="174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1" name="Shape 141"/>
        <p:cNvGrpSpPr/>
        <p:nvPr/>
      </p:nvGrpSpPr>
      <p:grpSpPr>
        <a:xfrm>
          <a:off x="0" y="0"/>
          <a:ext cx="0" cy="0"/>
          <a:chOff x="0" y="0"/>
          <a:chExt cx="0" cy="0"/>
        </a:xfrm>
      </p:grpSpPr>
      <p:sp>
        <p:nvSpPr>
          <p:cNvPr id="142" name="Google Shape;142;p24"/>
          <p:cNvSpPr txBox="1"/>
          <p:nvPr>
            <p:ph type="title"/>
          </p:nvPr>
        </p:nvSpPr>
        <p:spPr>
          <a:xfrm>
            <a:off x="729450" y="1322450"/>
            <a:ext cx="7688400" cy="1518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ru">
                <a:solidFill>
                  <a:schemeClr val="dk2"/>
                </a:solidFill>
              </a:rPr>
              <a:t>Боярские бунты в начале правления Ивана IV привели в будущем к политике опричнины по укреплению собственной царской власти и уменьшению власти бояр</a:t>
            </a:r>
            <a:endParaRPr>
              <a:solidFill>
                <a:schemeClr val="dk2"/>
              </a:solidFill>
            </a:endParaRPr>
          </a:p>
          <a:p>
            <a:pPr indent="0" lvl="0" marL="0" rtl="0" algn="l">
              <a:spcBef>
                <a:spcPts val="0"/>
              </a:spcBef>
              <a:spcAft>
                <a:spcPts val="0"/>
              </a:spcAft>
              <a:buNone/>
            </a:pPr>
            <a:r>
              <a:t/>
            </a:r>
            <a:endParaRPr>
              <a:solidFill>
                <a:schemeClr val="dk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5"/>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ru" sz="1740"/>
              <a:t>Какой из привёденных исторических фактов можно использовать для аргументации следующей точки зрения: «В Московском царстве параллельно с централизацией происходит процесс унификации церковных обрядов»? Укажите порядковый номер этого факта в списке.</a:t>
            </a:r>
            <a:endParaRPr sz="1740"/>
          </a:p>
          <a:p>
            <a:pPr indent="0" lvl="0" marL="0" rtl="0" algn="l">
              <a:lnSpc>
                <a:spcPct val="115000"/>
              </a:lnSpc>
              <a:spcBef>
                <a:spcPts val="1200"/>
              </a:spcBef>
              <a:spcAft>
                <a:spcPts val="0"/>
              </a:spcAft>
              <a:buNone/>
            </a:pPr>
            <a:r>
              <a:rPr lang="ru" sz="1740"/>
              <a:t>1.  принятие Судебника в 1550 г.</a:t>
            </a:r>
            <a:endParaRPr sz="1740"/>
          </a:p>
          <a:p>
            <a:pPr indent="0" lvl="0" marL="0" rtl="0" algn="l">
              <a:lnSpc>
                <a:spcPct val="115000"/>
              </a:lnSpc>
              <a:spcBef>
                <a:spcPts val="1200"/>
              </a:spcBef>
              <a:spcAft>
                <a:spcPts val="0"/>
              </a:spcAft>
              <a:buNone/>
            </a:pPr>
            <a:r>
              <a:rPr lang="ru" sz="1740"/>
              <a:t>2.  проведение Стоглавого Собора</a:t>
            </a:r>
            <a:endParaRPr sz="1740"/>
          </a:p>
          <a:p>
            <a:pPr indent="0" lvl="0" marL="0" rtl="0" algn="l">
              <a:lnSpc>
                <a:spcPct val="115000"/>
              </a:lnSpc>
              <a:spcBef>
                <a:spcPts val="1200"/>
              </a:spcBef>
              <a:spcAft>
                <a:spcPts val="0"/>
              </a:spcAft>
              <a:buNone/>
            </a:pPr>
            <a:r>
              <a:rPr lang="ru" sz="1740"/>
              <a:t>3.  учреждение Патриаршества в Московском царстве</a:t>
            </a:r>
            <a:endParaRPr sz="1740"/>
          </a:p>
          <a:p>
            <a:pPr indent="0" lvl="0" marL="0" rtl="0" algn="l">
              <a:lnSpc>
                <a:spcPct val="115000"/>
              </a:lnSpc>
              <a:spcBef>
                <a:spcPts val="1200"/>
              </a:spcBef>
              <a:spcAft>
                <a:spcPts val="0"/>
              </a:spcAft>
              <a:buNone/>
            </a:pPr>
            <a:r>
              <a:rPr lang="ru" sz="1740"/>
              <a:t> Объясните, как с помощью выбранного Вами факта можно аргументировать данную точку зрения.</a:t>
            </a:r>
            <a:endParaRPr sz="1740"/>
          </a:p>
          <a:p>
            <a:pPr indent="0" lvl="0" marL="0" rtl="0" algn="l">
              <a:lnSpc>
                <a:spcPct val="115000"/>
              </a:lnSpc>
              <a:spcBef>
                <a:spcPts val="1200"/>
              </a:spcBef>
              <a:spcAft>
                <a:spcPts val="0"/>
              </a:spcAft>
              <a:buSzPts val="990"/>
              <a:buNone/>
            </a:pPr>
            <a:r>
              <a:t/>
            </a:r>
            <a:endParaRPr sz="1840"/>
          </a:p>
          <a:p>
            <a:pPr indent="0" lvl="0" marL="0" rtl="0" algn="l">
              <a:lnSpc>
                <a:spcPct val="115000"/>
              </a:lnSpc>
              <a:spcBef>
                <a:spcPts val="1200"/>
              </a:spcBef>
              <a:spcAft>
                <a:spcPts val="0"/>
              </a:spcAft>
              <a:buSzPts val="990"/>
              <a:buNone/>
            </a:pPr>
            <a:r>
              <a:rPr lang="ru" sz="1740"/>
              <a:t> </a:t>
            </a:r>
            <a:endParaRPr sz="1740"/>
          </a:p>
          <a:p>
            <a:pPr indent="0" lvl="0" marL="0" rtl="0" algn="l">
              <a:spcBef>
                <a:spcPts val="1200"/>
              </a:spcBef>
              <a:spcAft>
                <a:spcPts val="0"/>
              </a:spcAft>
              <a:buSzPts val="990"/>
              <a:buNone/>
            </a:pPr>
            <a:r>
              <a:t/>
            </a:r>
            <a:endParaRPr sz="174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1" name="Shape 151"/>
        <p:cNvGrpSpPr/>
        <p:nvPr/>
      </p:nvGrpSpPr>
      <p:grpSpPr>
        <a:xfrm>
          <a:off x="0" y="0"/>
          <a:ext cx="0" cy="0"/>
          <a:chOff x="0" y="0"/>
          <a:chExt cx="0" cy="0"/>
        </a:xfrm>
      </p:grpSpPr>
      <p:sp>
        <p:nvSpPr>
          <p:cNvPr id="152" name="Google Shape;152;p26"/>
          <p:cNvSpPr txBox="1"/>
          <p:nvPr>
            <p:ph type="title"/>
          </p:nvPr>
        </p:nvSpPr>
        <p:spPr>
          <a:xfrm>
            <a:off x="729450" y="1322450"/>
            <a:ext cx="7688400" cy="1518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ru">
                <a:solidFill>
                  <a:schemeClr val="dk2"/>
                </a:solidFill>
              </a:rPr>
              <a:t>На Стоглавом соборе были определены правила церковных обрядов, а также определены основные цели духовенства</a:t>
            </a:r>
            <a:endParaRPr>
              <a:solidFill>
                <a:schemeClr val="dk2"/>
              </a:solidFill>
            </a:endParaRPr>
          </a:p>
          <a:p>
            <a:pPr indent="0" lvl="0" marL="0" rtl="0" algn="l">
              <a:spcBef>
                <a:spcPts val="0"/>
              </a:spcBef>
              <a:spcAft>
                <a:spcPts val="0"/>
              </a:spcAft>
              <a:buNone/>
            </a:pPr>
            <a:r>
              <a:t/>
            </a:r>
            <a:endParaRPr>
              <a:solidFill>
                <a:schemeClr val="dk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7"/>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ru" sz="1740"/>
              <a:t>Какой из приведённых исторических фактов можно использовать для аргументации следующей точки зрения: «В ходе реформ Избранной рады была предпринята попытка повысить эффективность командования войсками»? Укажите порядковый номер этого факта в списке.</a:t>
            </a:r>
            <a:endParaRPr sz="1740"/>
          </a:p>
          <a:p>
            <a:pPr indent="0" lvl="0" marL="0" rtl="0" algn="l">
              <a:lnSpc>
                <a:spcPct val="115000"/>
              </a:lnSpc>
              <a:spcBef>
                <a:spcPts val="1200"/>
              </a:spcBef>
              <a:spcAft>
                <a:spcPts val="0"/>
              </a:spcAft>
              <a:buNone/>
            </a:pPr>
            <a:r>
              <a:rPr lang="ru" sz="1740"/>
              <a:t>1)  учреждение опричнины</a:t>
            </a:r>
            <a:endParaRPr sz="1740"/>
          </a:p>
          <a:p>
            <a:pPr indent="0" lvl="0" marL="0" rtl="0" algn="l">
              <a:lnSpc>
                <a:spcPct val="115000"/>
              </a:lnSpc>
              <a:spcBef>
                <a:spcPts val="1200"/>
              </a:spcBef>
              <a:spcAft>
                <a:spcPts val="0"/>
              </a:spcAft>
              <a:buNone/>
            </a:pPr>
            <a:r>
              <a:rPr lang="ru" sz="1740"/>
              <a:t>2)  ограничение местничества</a:t>
            </a:r>
            <a:endParaRPr sz="1740"/>
          </a:p>
          <a:p>
            <a:pPr indent="0" lvl="0" marL="0" rtl="0" algn="l">
              <a:lnSpc>
                <a:spcPct val="115000"/>
              </a:lnSpc>
              <a:spcBef>
                <a:spcPts val="1200"/>
              </a:spcBef>
              <a:spcAft>
                <a:spcPts val="0"/>
              </a:spcAft>
              <a:buNone/>
            </a:pPr>
            <a:r>
              <a:rPr lang="ru" sz="1740"/>
              <a:t>3)  создание полков «нового строя»</a:t>
            </a:r>
            <a:endParaRPr sz="1740"/>
          </a:p>
          <a:p>
            <a:pPr indent="0" lvl="0" marL="0" rtl="0" algn="l">
              <a:lnSpc>
                <a:spcPct val="115000"/>
              </a:lnSpc>
              <a:spcBef>
                <a:spcPts val="1200"/>
              </a:spcBef>
              <a:spcAft>
                <a:spcPts val="0"/>
              </a:spcAft>
              <a:buNone/>
            </a:pPr>
            <a:r>
              <a:rPr lang="ru" sz="1740"/>
              <a:t> Объясните, как с помощью выбранного Вами факта можно аргументировать данную точку зрения.</a:t>
            </a:r>
            <a:endParaRPr sz="1740"/>
          </a:p>
          <a:p>
            <a:pPr indent="0" lvl="0" marL="0" rtl="0" algn="l">
              <a:lnSpc>
                <a:spcPct val="115000"/>
              </a:lnSpc>
              <a:spcBef>
                <a:spcPts val="1200"/>
              </a:spcBef>
              <a:spcAft>
                <a:spcPts val="0"/>
              </a:spcAft>
              <a:buNone/>
            </a:pPr>
            <a:r>
              <a:t/>
            </a:r>
            <a:endParaRPr sz="1740"/>
          </a:p>
          <a:p>
            <a:pPr indent="0" lvl="0" marL="0" rtl="0" algn="l">
              <a:lnSpc>
                <a:spcPct val="115000"/>
              </a:lnSpc>
              <a:spcBef>
                <a:spcPts val="1200"/>
              </a:spcBef>
              <a:spcAft>
                <a:spcPts val="0"/>
              </a:spcAft>
              <a:buSzPts val="990"/>
              <a:buNone/>
            </a:pPr>
            <a:r>
              <a:t/>
            </a:r>
            <a:endParaRPr sz="1840"/>
          </a:p>
          <a:p>
            <a:pPr indent="0" lvl="0" marL="0" rtl="0" algn="l">
              <a:lnSpc>
                <a:spcPct val="115000"/>
              </a:lnSpc>
              <a:spcBef>
                <a:spcPts val="1200"/>
              </a:spcBef>
              <a:spcAft>
                <a:spcPts val="0"/>
              </a:spcAft>
              <a:buSzPts val="990"/>
              <a:buNone/>
            </a:pPr>
            <a:r>
              <a:rPr lang="ru" sz="1740"/>
              <a:t> </a:t>
            </a:r>
            <a:endParaRPr sz="1740"/>
          </a:p>
          <a:p>
            <a:pPr indent="0" lvl="0" marL="0" rtl="0" algn="l">
              <a:spcBef>
                <a:spcPts val="1200"/>
              </a:spcBef>
              <a:spcAft>
                <a:spcPts val="0"/>
              </a:spcAft>
              <a:buSzPts val="990"/>
              <a:buNone/>
            </a:pPr>
            <a:r>
              <a:t/>
            </a:r>
            <a:endParaRPr sz="174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1" name="Shape 161"/>
        <p:cNvGrpSpPr/>
        <p:nvPr/>
      </p:nvGrpSpPr>
      <p:grpSpPr>
        <a:xfrm>
          <a:off x="0" y="0"/>
          <a:ext cx="0" cy="0"/>
          <a:chOff x="0" y="0"/>
          <a:chExt cx="0" cy="0"/>
        </a:xfrm>
      </p:grpSpPr>
      <p:sp>
        <p:nvSpPr>
          <p:cNvPr id="162" name="Google Shape;162;p28"/>
          <p:cNvSpPr txBox="1"/>
          <p:nvPr>
            <p:ph type="title"/>
          </p:nvPr>
        </p:nvSpPr>
        <p:spPr>
          <a:xfrm>
            <a:off x="729450" y="1322450"/>
            <a:ext cx="7688400" cy="1518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ru">
                <a:solidFill>
                  <a:schemeClr val="dk2"/>
                </a:solidFill>
              </a:rPr>
              <a:t>Ограничение местничества привело к тому, что при получении военных должностей теперь больше играла роль личных заслуг, а не знатности своего рода</a:t>
            </a:r>
            <a:endParaRPr>
              <a:solidFill>
                <a:schemeClr val="dk2"/>
              </a:solidFill>
            </a:endParaRPr>
          </a:p>
          <a:p>
            <a:pPr indent="0" lvl="0" marL="0" rtl="0" algn="l">
              <a:spcBef>
                <a:spcPts val="0"/>
              </a:spcBef>
              <a:spcAft>
                <a:spcPts val="0"/>
              </a:spcAft>
              <a:buNone/>
            </a:pPr>
            <a:r>
              <a:t/>
            </a:r>
            <a:endParaRPr>
              <a:solidFill>
                <a:schemeClr val="dk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9"/>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ru" sz="1740"/>
              <a:t>Какой из приведённых исторических фактов можно использовать для аргументации следующей точки зрения: «В период правления Ивана IV вырос международный авторитет России»? Укажите порядковый номер этого факта в списке.</a:t>
            </a:r>
            <a:endParaRPr sz="1740"/>
          </a:p>
          <a:p>
            <a:pPr indent="0" lvl="0" marL="0" rtl="0" algn="l">
              <a:lnSpc>
                <a:spcPct val="115000"/>
              </a:lnSpc>
              <a:spcBef>
                <a:spcPts val="1200"/>
              </a:spcBef>
              <a:spcAft>
                <a:spcPts val="0"/>
              </a:spcAft>
              <a:buNone/>
            </a:pPr>
            <a:r>
              <a:rPr lang="ru" sz="1740"/>
              <a:t>1)  заключение «Вечного мира» России с Речью Посполитой</a:t>
            </a:r>
            <a:endParaRPr sz="1740"/>
          </a:p>
          <a:p>
            <a:pPr indent="0" lvl="0" marL="0" rtl="0" algn="l">
              <a:lnSpc>
                <a:spcPct val="115000"/>
              </a:lnSpc>
              <a:spcBef>
                <a:spcPts val="1200"/>
              </a:spcBef>
              <a:spcAft>
                <a:spcPts val="0"/>
              </a:spcAft>
              <a:buNone/>
            </a:pPr>
            <a:r>
              <a:rPr lang="ru" sz="1740"/>
              <a:t>2)  присоединение к России Левобережной Украины</a:t>
            </a:r>
            <a:endParaRPr sz="1740"/>
          </a:p>
          <a:p>
            <a:pPr indent="0" lvl="0" marL="0" rtl="0" algn="l">
              <a:lnSpc>
                <a:spcPct val="115000"/>
              </a:lnSpc>
              <a:spcBef>
                <a:spcPts val="1200"/>
              </a:spcBef>
              <a:spcAft>
                <a:spcPts val="0"/>
              </a:spcAft>
              <a:buNone/>
            </a:pPr>
            <a:r>
              <a:rPr lang="ru" sz="1740"/>
              <a:t>3)  венчание Ивана IV на царство</a:t>
            </a:r>
            <a:endParaRPr sz="1740"/>
          </a:p>
          <a:p>
            <a:pPr indent="0" lvl="0" marL="0" rtl="0" algn="l">
              <a:lnSpc>
                <a:spcPct val="115000"/>
              </a:lnSpc>
              <a:spcBef>
                <a:spcPts val="1200"/>
              </a:spcBef>
              <a:spcAft>
                <a:spcPts val="0"/>
              </a:spcAft>
              <a:buNone/>
            </a:pPr>
            <a:r>
              <a:rPr lang="ru" sz="1740"/>
              <a:t> Объясните, как с помощью выбранного Вами факта можно аргументировать данную точку зрения.</a:t>
            </a:r>
            <a:endParaRPr sz="1740"/>
          </a:p>
          <a:p>
            <a:pPr indent="0" lvl="0" marL="0" rtl="0" algn="l">
              <a:lnSpc>
                <a:spcPct val="115000"/>
              </a:lnSpc>
              <a:spcBef>
                <a:spcPts val="1200"/>
              </a:spcBef>
              <a:spcAft>
                <a:spcPts val="0"/>
              </a:spcAft>
              <a:buNone/>
            </a:pPr>
            <a:r>
              <a:t/>
            </a:r>
            <a:endParaRPr sz="1740"/>
          </a:p>
          <a:p>
            <a:pPr indent="0" lvl="0" marL="0" rtl="0" algn="l">
              <a:lnSpc>
                <a:spcPct val="115000"/>
              </a:lnSpc>
              <a:spcBef>
                <a:spcPts val="1200"/>
              </a:spcBef>
              <a:spcAft>
                <a:spcPts val="0"/>
              </a:spcAft>
              <a:buNone/>
            </a:pPr>
            <a:r>
              <a:t/>
            </a:r>
            <a:endParaRPr sz="1740"/>
          </a:p>
          <a:p>
            <a:pPr indent="0" lvl="0" marL="0" rtl="0" algn="l">
              <a:lnSpc>
                <a:spcPct val="115000"/>
              </a:lnSpc>
              <a:spcBef>
                <a:spcPts val="1200"/>
              </a:spcBef>
              <a:spcAft>
                <a:spcPts val="0"/>
              </a:spcAft>
              <a:buSzPts val="990"/>
              <a:buNone/>
            </a:pPr>
            <a:r>
              <a:t/>
            </a:r>
            <a:endParaRPr sz="1840"/>
          </a:p>
          <a:p>
            <a:pPr indent="0" lvl="0" marL="0" rtl="0" algn="l">
              <a:lnSpc>
                <a:spcPct val="115000"/>
              </a:lnSpc>
              <a:spcBef>
                <a:spcPts val="1200"/>
              </a:spcBef>
              <a:spcAft>
                <a:spcPts val="0"/>
              </a:spcAft>
              <a:buSzPts val="990"/>
              <a:buNone/>
            </a:pPr>
            <a:r>
              <a:rPr lang="ru" sz="1740"/>
              <a:t> </a:t>
            </a:r>
            <a:endParaRPr sz="1740"/>
          </a:p>
          <a:p>
            <a:pPr indent="0" lvl="0" marL="0" rtl="0" algn="l">
              <a:spcBef>
                <a:spcPts val="1200"/>
              </a:spcBef>
              <a:spcAft>
                <a:spcPts val="0"/>
              </a:spcAft>
              <a:buSzPts val="990"/>
              <a:buNone/>
            </a:pPr>
            <a:r>
              <a:t/>
            </a:r>
            <a:endParaRPr sz="174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1" name="Shape 171"/>
        <p:cNvGrpSpPr/>
        <p:nvPr/>
      </p:nvGrpSpPr>
      <p:grpSpPr>
        <a:xfrm>
          <a:off x="0" y="0"/>
          <a:ext cx="0" cy="0"/>
          <a:chOff x="0" y="0"/>
          <a:chExt cx="0" cy="0"/>
        </a:xfrm>
      </p:grpSpPr>
      <p:sp>
        <p:nvSpPr>
          <p:cNvPr id="172" name="Google Shape;172;p30"/>
          <p:cNvSpPr txBox="1"/>
          <p:nvPr>
            <p:ph type="title"/>
          </p:nvPr>
        </p:nvSpPr>
        <p:spPr>
          <a:xfrm>
            <a:off x="729450" y="1322450"/>
            <a:ext cx="7688400" cy="1518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ru">
                <a:solidFill>
                  <a:schemeClr val="dk2"/>
                </a:solidFill>
              </a:rPr>
              <a:t>Венчание Ивана IV на царство ставило его в один ряд с </a:t>
            </a:r>
            <a:r>
              <a:rPr lang="ru">
                <a:solidFill>
                  <a:schemeClr val="dk2"/>
                </a:solidFill>
              </a:rPr>
              <a:t>Европейскими</a:t>
            </a:r>
            <a:r>
              <a:rPr lang="ru">
                <a:solidFill>
                  <a:schemeClr val="dk2"/>
                </a:solidFill>
              </a:rPr>
              <a:t> правителями</a:t>
            </a:r>
            <a:endParaRPr>
              <a:solidFill>
                <a:schemeClr val="dk2"/>
              </a:solidFill>
            </a:endParaRPr>
          </a:p>
          <a:p>
            <a:pPr indent="0" lvl="0" marL="0" rtl="0" algn="l">
              <a:spcBef>
                <a:spcPts val="0"/>
              </a:spcBef>
              <a:spcAft>
                <a:spcPts val="0"/>
              </a:spcAft>
              <a:buNone/>
            </a:pPr>
            <a:r>
              <a:t/>
            </a:r>
            <a:endParaRPr>
              <a:solidFill>
                <a:schemeClr val="dk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31"/>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ru" sz="1740"/>
              <a:t>Какой из приведённых исторических фактов можно использовать для аргументации следующей точки зрения: «Реформы Избранной рады способствовали крупным внешнеполитическим успехам России»? Укажите порядковый номер этого факта в списке.</a:t>
            </a:r>
            <a:endParaRPr sz="1740"/>
          </a:p>
          <a:p>
            <a:pPr indent="0" lvl="0" marL="0" rtl="0" algn="l">
              <a:lnSpc>
                <a:spcPct val="115000"/>
              </a:lnSpc>
              <a:spcBef>
                <a:spcPts val="1200"/>
              </a:spcBef>
              <a:spcAft>
                <a:spcPts val="0"/>
              </a:spcAft>
              <a:buNone/>
            </a:pPr>
            <a:r>
              <a:rPr lang="ru" sz="1740"/>
              <a:t>1)  созыв Стоглавого собора</a:t>
            </a:r>
            <a:endParaRPr sz="1740"/>
          </a:p>
          <a:p>
            <a:pPr indent="0" lvl="0" marL="0" rtl="0" algn="l">
              <a:lnSpc>
                <a:spcPct val="115000"/>
              </a:lnSpc>
              <a:spcBef>
                <a:spcPts val="1200"/>
              </a:spcBef>
              <a:spcAft>
                <a:spcPts val="0"/>
              </a:spcAft>
              <a:buNone/>
            </a:pPr>
            <a:r>
              <a:rPr lang="ru" sz="1740"/>
              <a:t>2)  издание Новоторгового устава</a:t>
            </a:r>
            <a:endParaRPr sz="1740"/>
          </a:p>
          <a:p>
            <a:pPr indent="0" lvl="0" marL="0" rtl="0" algn="l">
              <a:lnSpc>
                <a:spcPct val="115000"/>
              </a:lnSpc>
              <a:spcBef>
                <a:spcPts val="1200"/>
              </a:spcBef>
              <a:spcAft>
                <a:spcPts val="0"/>
              </a:spcAft>
              <a:buNone/>
            </a:pPr>
            <a:r>
              <a:rPr lang="ru" sz="1740"/>
              <a:t>3)  принятие Уложения о службе</a:t>
            </a:r>
            <a:endParaRPr sz="1740"/>
          </a:p>
          <a:p>
            <a:pPr indent="0" lvl="0" marL="0" rtl="0" algn="l">
              <a:lnSpc>
                <a:spcPct val="115000"/>
              </a:lnSpc>
              <a:spcBef>
                <a:spcPts val="1200"/>
              </a:spcBef>
              <a:spcAft>
                <a:spcPts val="0"/>
              </a:spcAft>
              <a:buNone/>
            </a:pPr>
            <a:r>
              <a:rPr lang="ru" sz="1740"/>
              <a:t> Объясните, как с помощью выбранного Вами факта можно аргументировать данную точку зрения.</a:t>
            </a:r>
            <a:endParaRPr sz="1740"/>
          </a:p>
          <a:p>
            <a:pPr indent="0" lvl="0" marL="0" rtl="0" algn="l">
              <a:lnSpc>
                <a:spcPct val="115000"/>
              </a:lnSpc>
              <a:spcBef>
                <a:spcPts val="1200"/>
              </a:spcBef>
              <a:spcAft>
                <a:spcPts val="0"/>
              </a:spcAft>
              <a:buNone/>
            </a:pPr>
            <a:r>
              <a:t/>
            </a:r>
            <a:endParaRPr sz="1740"/>
          </a:p>
          <a:p>
            <a:pPr indent="0" lvl="0" marL="0" rtl="0" algn="l">
              <a:lnSpc>
                <a:spcPct val="115000"/>
              </a:lnSpc>
              <a:spcBef>
                <a:spcPts val="1200"/>
              </a:spcBef>
              <a:spcAft>
                <a:spcPts val="0"/>
              </a:spcAft>
              <a:buSzPts val="990"/>
              <a:buNone/>
            </a:pPr>
            <a:r>
              <a:t/>
            </a:r>
            <a:endParaRPr sz="1840"/>
          </a:p>
          <a:p>
            <a:pPr indent="0" lvl="0" marL="0" rtl="0" algn="l">
              <a:lnSpc>
                <a:spcPct val="115000"/>
              </a:lnSpc>
              <a:spcBef>
                <a:spcPts val="1200"/>
              </a:spcBef>
              <a:spcAft>
                <a:spcPts val="0"/>
              </a:spcAft>
              <a:buSzPts val="990"/>
              <a:buNone/>
            </a:pPr>
            <a:r>
              <a:rPr lang="ru" sz="1740"/>
              <a:t> </a:t>
            </a:r>
            <a:endParaRPr sz="1740"/>
          </a:p>
          <a:p>
            <a:pPr indent="0" lvl="0" marL="0" rtl="0" algn="l">
              <a:spcBef>
                <a:spcPts val="1200"/>
              </a:spcBef>
              <a:spcAft>
                <a:spcPts val="0"/>
              </a:spcAft>
              <a:buSzPts val="990"/>
              <a:buNone/>
            </a:pPr>
            <a:r>
              <a:t/>
            </a:r>
            <a:endParaRPr sz="174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a:off x="805145" y="1201337"/>
            <a:ext cx="7688400" cy="151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sz="3900"/>
              <a:t>Суть задания: выбрать факт, который подтверждает высказывание, а также объяснить почему</a:t>
            </a:r>
            <a:endParaRPr sz="3900"/>
          </a:p>
          <a:p>
            <a:pPr indent="0" lvl="0" marL="0" rtl="0" algn="l">
              <a:spcBef>
                <a:spcPts val="0"/>
              </a:spcBef>
              <a:spcAft>
                <a:spcPts val="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1" name="Shape 181"/>
        <p:cNvGrpSpPr/>
        <p:nvPr/>
      </p:nvGrpSpPr>
      <p:grpSpPr>
        <a:xfrm>
          <a:off x="0" y="0"/>
          <a:ext cx="0" cy="0"/>
          <a:chOff x="0" y="0"/>
          <a:chExt cx="0" cy="0"/>
        </a:xfrm>
      </p:grpSpPr>
      <p:sp>
        <p:nvSpPr>
          <p:cNvPr id="182" name="Google Shape;182;p32"/>
          <p:cNvSpPr txBox="1"/>
          <p:nvPr>
            <p:ph type="title"/>
          </p:nvPr>
        </p:nvSpPr>
        <p:spPr>
          <a:xfrm>
            <a:off x="678125" y="194975"/>
            <a:ext cx="7688400" cy="2613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sz="2400">
                <a:solidFill>
                  <a:schemeClr val="dk2"/>
                </a:solidFill>
              </a:rPr>
              <a:t>Уложение о службе определило новые правила в этой области: к</a:t>
            </a:r>
            <a:r>
              <a:rPr lang="ru" sz="2400">
                <a:solidFill>
                  <a:srgbClr val="333333"/>
                </a:solidFill>
                <a:highlight>
                  <a:srgbClr val="FFFFFF"/>
                </a:highlight>
              </a:rPr>
              <a:t>аждый феодал должен был предоставлять в царское войско определённое количество вооружённых воинов. Тот, кто предоставлял больше воинов, чем это предписывалось по закону, получал денежное вознаграждение. Те, кому не удавалось обеспечить армию нужным количеством воинов, должен был платить штраф. У феодалов, уклоняющихся от несения службы, изымалась часть земли. </a:t>
            </a:r>
            <a:endParaRPr sz="2400">
              <a:solidFill>
                <a:srgbClr val="333333"/>
              </a:solidFill>
              <a:highlight>
                <a:srgbClr val="FFFFFF"/>
              </a:highlight>
            </a:endParaRPr>
          </a:p>
          <a:p>
            <a:pPr indent="0" lvl="0" marL="0" rtl="0" algn="l">
              <a:spcBef>
                <a:spcPts val="0"/>
              </a:spcBef>
              <a:spcAft>
                <a:spcPts val="0"/>
              </a:spcAft>
              <a:buNone/>
            </a:pPr>
            <a:r>
              <a:t/>
            </a:r>
            <a:endParaRPr sz="2400">
              <a:solidFill>
                <a:schemeClr val="dk2"/>
              </a:solidFill>
            </a:endParaRPr>
          </a:p>
          <a:p>
            <a:pPr indent="0" lvl="0" marL="0" rtl="0" algn="l">
              <a:spcBef>
                <a:spcPts val="0"/>
              </a:spcBef>
              <a:spcAft>
                <a:spcPts val="0"/>
              </a:spcAft>
              <a:buNone/>
            </a:pPr>
            <a:r>
              <a:t/>
            </a:r>
            <a:endParaRPr>
              <a:solidFill>
                <a:schemeClr val="dk2"/>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33"/>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ru" sz="1740"/>
              <a:t>Какой из привёденных исторических фактов можно использовать для аргументации следующей точки зрения: «Внутренняя политика Ивана IV Грозного была направлена на укрепление личной власти»? Укажите порядковый номер этого факта в списке.</a:t>
            </a:r>
            <a:endParaRPr sz="1740"/>
          </a:p>
          <a:p>
            <a:pPr indent="0" lvl="0" marL="0" rtl="0" algn="l">
              <a:lnSpc>
                <a:spcPct val="115000"/>
              </a:lnSpc>
              <a:spcBef>
                <a:spcPts val="1200"/>
              </a:spcBef>
              <a:spcAft>
                <a:spcPts val="0"/>
              </a:spcAft>
              <a:buNone/>
            </a:pPr>
            <a:r>
              <a:rPr lang="ru" sz="1740"/>
              <a:t>1.  битва при Молодях</a:t>
            </a:r>
            <a:endParaRPr sz="1740"/>
          </a:p>
          <a:p>
            <a:pPr indent="0" lvl="0" marL="0" rtl="0" algn="l">
              <a:lnSpc>
                <a:spcPct val="115000"/>
              </a:lnSpc>
              <a:spcBef>
                <a:spcPts val="1200"/>
              </a:spcBef>
              <a:spcAft>
                <a:spcPts val="0"/>
              </a:spcAft>
              <a:buNone/>
            </a:pPr>
            <a:r>
              <a:rPr lang="ru" sz="1740"/>
              <a:t>2.  заключение Плюсского договора со Швецией</a:t>
            </a:r>
            <a:endParaRPr sz="1740"/>
          </a:p>
          <a:p>
            <a:pPr indent="0" lvl="0" marL="0" rtl="0" algn="l">
              <a:lnSpc>
                <a:spcPct val="115000"/>
              </a:lnSpc>
              <a:spcBef>
                <a:spcPts val="1200"/>
              </a:spcBef>
              <a:spcAft>
                <a:spcPts val="0"/>
              </a:spcAft>
              <a:buNone/>
            </a:pPr>
            <a:r>
              <a:rPr lang="ru" sz="1740"/>
              <a:t>3.  начало проведения политики опричнины</a:t>
            </a:r>
            <a:endParaRPr sz="1740"/>
          </a:p>
          <a:p>
            <a:pPr indent="0" lvl="0" marL="0" rtl="0" algn="l">
              <a:lnSpc>
                <a:spcPct val="115000"/>
              </a:lnSpc>
              <a:spcBef>
                <a:spcPts val="1200"/>
              </a:spcBef>
              <a:spcAft>
                <a:spcPts val="0"/>
              </a:spcAft>
              <a:buNone/>
            </a:pPr>
            <a:r>
              <a:rPr lang="ru" sz="1740"/>
              <a:t>Объясните, как с помощью выбранного Вами факта можно аргументировать данную точку зрения.</a:t>
            </a:r>
            <a:endParaRPr sz="1740"/>
          </a:p>
          <a:p>
            <a:pPr indent="0" lvl="0" marL="0" rtl="0" algn="l">
              <a:lnSpc>
                <a:spcPct val="115000"/>
              </a:lnSpc>
              <a:spcBef>
                <a:spcPts val="1200"/>
              </a:spcBef>
              <a:spcAft>
                <a:spcPts val="0"/>
              </a:spcAft>
              <a:buNone/>
            </a:pPr>
            <a:r>
              <a:t/>
            </a:r>
            <a:endParaRPr sz="1840"/>
          </a:p>
          <a:p>
            <a:pPr indent="0" lvl="0" marL="0" rtl="0" algn="l">
              <a:lnSpc>
                <a:spcPct val="115000"/>
              </a:lnSpc>
              <a:spcBef>
                <a:spcPts val="1200"/>
              </a:spcBef>
              <a:spcAft>
                <a:spcPts val="0"/>
              </a:spcAft>
              <a:buNone/>
            </a:pPr>
            <a:r>
              <a:rPr lang="ru" sz="1840"/>
              <a:t> </a:t>
            </a:r>
            <a:endParaRPr sz="1840"/>
          </a:p>
          <a:p>
            <a:pPr indent="0" lvl="0" marL="0" rtl="0" algn="l">
              <a:lnSpc>
                <a:spcPct val="115000"/>
              </a:lnSpc>
              <a:spcBef>
                <a:spcPts val="1200"/>
              </a:spcBef>
              <a:spcAft>
                <a:spcPts val="0"/>
              </a:spcAft>
              <a:buNone/>
            </a:pPr>
            <a:r>
              <a:rPr lang="ru" sz="1840"/>
              <a:t>Объясните, как с помощью выбранного Вами факта можно аргументировать данную точку зрения.</a:t>
            </a:r>
            <a:endParaRPr sz="1840"/>
          </a:p>
          <a:p>
            <a:pPr indent="0" lvl="0" marL="0" rtl="0" algn="l">
              <a:lnSpc>
                <a:spcPct val="115000"/>
              </a:lnSpc>
              <a:spcBef>
                <a:spcPts val="1200"/>
              </a:spcBef>
              <a:spcAft>
                <a:spcPts val="0"/>
              </a:spcAft>
              <a:buSzPts val="990"/>
              <a:buNone/>
            </a:pPr>
            <a:r>
              <a:t/>
            </a:r>
            <a:endParaRPr sz="1840"/>
          </a:p>
          <a:p>
            <a:pPr indent="0" lvl="0" marL="0" rtl="0" algn="l">
              <a:lnSpc>
                <a:spcPct val="115000"/>
              </a:lnSpc>
              <a:spcBef>
                <a:spcPts val="1200"/>
              </a:spcBef>
              <a:spcAft>
                <a:spcPts val="0"/>
              </a:spcAft>
              <a:buSzPts val="990"/>
              <a:buNone/>
            </a:pPr>
            <a:r>
              <a:rPr lang="ru" sz="1740"/>
              <a:t> </a:t>
            </a:r>
            <a:endParaRPr sz="1740"/>
          </a:p>
          <a:p>
            <a:pPr indent="0" lvl="0" marL="0" rtl="0" algn="l">
              <a:spcBef>
                <a:spcPts val="1200"/>
              </a:spcBef>
              <a:spcAft>
                <a:spcPts val="0"/>
              </a:spcAft>
              <a:buSzPts val="990"/>
              <a:buNone/>
            </a:pPr>
            <a:r>
              <a:t/>
            </a:r>
            <a:endParaRPr sz="174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1" name="Shape 191"/>
        <p:cNvGrpSpPr/>
        <p:nvPr/>
      </p:nvGrpSpPr>
      <p:grpSpPr>
        <a:xfrm>
          <a:off x="0" y="0"/>
          <a:ext cx="0" cy="0"/>
          <a:chOff x="0" y="0"/>
          <a:chExt cx="0" cy="0"/>
        </a:xfrm>
      </p:grpSpPr>
      <p:sp>
        <p:nvSpPr>
          <p:cNvPr id="192" name="Google Shape;192;p34"/>
          <p:cNvSpPr txBox="1"/>
          <p:nvPr>
            <p:ph type="title"/>
          </p:nvPr>
        </p:nvSpPr>
        <p:spPr>
          <a:xfrm>
            <a:off x="729450" y="1322450"/>
            <a:ext cx="7688400" cy="1518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ru">
                <a:solidFill>
                  <a:schemeClr val="dk2"/>
                </a:solidFill>
              </a:rPr>
              <a:t>Политика опричнины ставила перед собой цель увеличить власть царя и уменьшить власть крупной знати: бояр, удельных князей и вельмож</a:t>
            </a:r>
            <a:endParaRPr>
              <a:solidFill>
                <a:schemeClr val="dk2"/>
              </a:solidFill>
            </a:endParaRPr>
          </a:p>
          <a:p>
            <a:pPr indent="0" lvl="0" marL="0" rtl="0" algn="l">
              <a:spcBef>
                <a:spcPts val="0"/>
              </a:spcBef>
              <a:spcAft>
                <a:spcPts val="0"/>
              </a:spcAft>
              <a:buNone/>
            </a:pPr>
            <a:r>
              <a:t/>
            </a:r>
            <a:endParaRPr>
              <a:solidFill>
                <a:schemeClr val="dk2"/>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35"/>
          <p:cNvSpPr txBox="1"/>
          <p:nvPr>
            <p:ph type="title"/>
          </p:nvPr>
        </p:nvSpPr>
        <p:spPr>
          <a:xfrm>
            <a:off x="729450" y="1144150"/>
            <a:ext cx="7688400" cy="16971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ru" sz="1840"/>
              <a:t>Какой из привёденных исторических фактов можно использовать для аргументации следующей точки зрения: «Внешняя политика России в последние 10 лет царствования Ивана IV была успешной»? Укажите порядковый номер этого факта в списке.</a:t>
            </a:r>
            <a:endParaRPr sz="1840"/>
          </a:p>
          <a:p>
            <a:pPr indent="0" lvl="0" marL="0" rtl="0" algn="l">
              <a:lnSpc>
                <a:spcPct val="115000"/>
              </a:lnSpc>
              <a:spcBef>
                <a:spcPts val="1200"/>
              </a:spcBef>
              <a:spcAft>
                <a:spcPts val="0"/>
              </a:spcAft>
              <a:buNone/>
            </a:pPr>
            <a:r>
              <a:rPr lang="ru" sz="1840"/>
              <a:t>1.  подписание Тявзинского мира</a:t>
            </a:r>
            <a:endParaRPr sz="1840"/>
          </a:p>
          <a:p>
            <a:pPr indent="0" lvl="0" marL="0" rtl="0" algn="l">
              <a:lnSpc>
                <a:spcPct val="115000"/>
              </a:lnSpc>
              <a:spcBef>
                <a:spcPts val="1200"/>
              </a:spcBef>
              <a:spcAft>
                <a:spcPts val="0"/>
              </a:spcAft>
              <a:buNone/>
            </a:pPr>
            <a:r>
              <a:rPr lang="ru" sz="1840"/>
              <a:t>2.  введение урочных лет</a:t>
            </a:r>
            <a:endParaRPr sz="1840"/>
          </a:p>
          <a:p>
            <a:pPr indent="0" lvl="0" marL="0" rtl="0" algn="l">
              <a:lnSpc>
                <a:spcPct val="115000"/>
              </a:lnSpc>
              <a:spcBef>
                <a:spcPts val="1200"/>
              </a:spcBef>
              <a:spcAft>
                <a:spcPts val="0"/>
              </a:spcAft>
              <a:buNone/>
            </a:pPr>
            <a:r>
              <a:rPr lang="ru" sz="1840"/>
              <a:t>3.  поход Ермака Тимофеевича</a:t>
            </a:r>
            <a:endParaRPr sz="1840"/>
          </a:p>
          <a:p>
            <a:pPr indent="0" lvl="0" marL="0" rtl="0" algn="l">
              <a:lnSpc>
                <a:spcPct val="115000"/>
              </a:lnSpc>
              <a:spcBef>
                <a:spcPts val="1200"/>
              </a:spcBef>
              <a:spcAft>
                <a:spcPts val="0"/>
              </a:spcAft>
              <a:buNone/>
            </a:pPr>
            <a:r>
              <a:rPr lang="ru" sz="1840"/>
              <a:t>Объясните, как с помощью выбранного Вами факта можно аргументировать данную точку зрения.</a:t>
            </a:r>
            <a:endParaRPr sz="1840"/>
          </a:p>
          <a:p>
            <a:pPr indent="0" lvl="0" marL="0" rtl="0" algn="l">
              <a:lnSpc>
                <a:spcPct val="115000"/>
              </a:lnSpc>
              <a:spcBef>
                <a:spcPts val="1200"/>
              </a:spcBef>
              <a:spcAft>
                <a:spcPts val="0"/>
              </a:spcAft>
              <a:buSzPts val="990"/>
              <a:buNone/>
            </a:pPr>
            <a:r>
              <a:t/>
            </a:r>
            <a:endParaRPr sz="1840"/>
          </a:p>
          <a:p>
            <a:pPr indent="0" lvl="0" marL="0" rtl="0" algn="l">
              <a:lnSpc>
                <a:spcPct val="115000"/>
              </a:lnSpc>
              <a:spcBef>
                <a:spcPts val="1200"/>
              </a:spcBef>
              <a:spcAft>
                <a:spcPts val="0"/>
              </a:spcAft>
              <a:buSzPts val="990"/>
              <a:buNone/>
            </a:pPr>
            <a:r>
              <a:rPr lang="ru" sz="1740"/>
              <a:t> </a:t>
            </a:r>
            <a:endParaRPr sz="1740"/>
          </a:p>
          <a:p>
            <a:pPr indent="0" lvl="0" marL="0" rtl="0" algn="l">
              <a:spcBef>
                <a:spcPts val="1200"/>
              </a:spcBef>
              <a:spcAft>
                <a:spcPts val="0"/>
              </a:spcAft>
              <a:buSzPts val="990"/>
              <a:buNone/>
            </a:pPr>
            <a:r>
              <a:t/>
            </a:r>
            <a:endParaRPr sz="174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01" name="Shape 201"/>
        <p:cNvGrpSpPr/>
        <p:nvPr/>
      </p:nvGrpSpPr>
      <p:grpSpPr>
        <a:xfrm>
          <a:off x="0" y="0"/>
          <a:ext cx="0" cy="0"/>
          <a:chOff x="0" y="0"/>
          <a:chExt cx="0" cy="0"/>
        </a:xfrm>
      </p:grpSpPr>
      <p:sp>
        <p:nvSpPr>
          <p:cNvPr id="202" name="Google Shape;202;p36"/>
          <p:cNvSpPr txBox="1"/>
          <p:nvPr>
            <p:ph type="title"/>
          </p:nvPr>
        </p:nvSpPr>
        <p:spPr>
          <a:xfrm>
            <a:off x="729450" y="1322450"/>
            <a:ext cx="7688400" cy="1518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ru">
                <a:solidFill>
                  <a:schemeClr val="dk2"/>
                </a:solidFill>
              </a:rPr>
              <a:t>Поход Ермака Тимофеевича привел к началу захвата Западной Сибири, Сибирский хан Кучум был изгнан</a:t>
            </a:r>
            <a:endParaRPr>
              <a:solidFill>
                <a:schemeClr val="dk2"/>
              </a:solidFill>
            </a:endParaRPr>
          </a:p>
          <a:p>
            <a:pPr indent="0" lvl="0" marL="0" rtl="0" algn="l">
              <a:spcBef>
                <a:spcPts val="0"/>
              </a:spcBef>
              <a:spcAft>
                <a:spcPts val="0"/>
              </a:spcAft>
              <a:buNone/>
            </a:pPr>
            <a:r>
              <a:t/>
            </a:r>
            <a:endParaRPr>
              <a:solidFill>
                <a:schemeClr val="dk2"/>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37"/>
          <p:cNvSpPr txBox="1"/>
          <p:nvPr>
            <p:ph type="title"/>
          </p:nvPr>
        </p:nvSpPr>
        <p:spPr>
          <a:xfrm>
            <a:off x="729450" y="1144150"/>
            <a:ext cx="7688400" cy="16971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ru" sz="1840"/>
              <a:t>Какой из привёденных исторических фактов можно использовать для аргументации следующей точки зрения: «В России в XVI веке продолжается процесс закрепощения крестьян»? Укажите порядковый номер этого факта в списке.</a:t>
            </a:r>
            <a:endParaRPr sz="1840"/>
          </a:p>
          <a:p>
            <a:pPr indent="0" lvl="0" marL="0" rtl="0" algn="l">
              <a:lnSpc>
                <a:spcPct val="115000"/>
              </a:lnSpc>
              <a:spcBef>
                <a:spcPts val="1200"/>
              </a:spcBef>
              <a:spcAft>
                <a:spcPts val="0"/>
              </a:spcAft>
              <a:buNone/>
            </a:pPr>
            <a:r>
              <a:rPr lang="ru" sz="1840"/>
              <a:t>1.  принятие Судебника в 1550 г.</a:t>
            </a:r>
            <a:endParaRPr sz="1840"/>
          </a:p>
          <a:p>
            <a:pPr indent="0" lvl="0" marL="0" rtl="0" algn="l">
              <a:lnSpc>
                <a:spcPct val="115000"/>
              </a:lnSpc>
              <a:spcBef>
                <a:spcPts val="1200"/>
              </a:spcBef>
              <a:spcAft>
                <a:spcPts val="0"/>
              </a:spcAft>
              <a:buNone/>
            </a:pPr>
            <a:r>
              <a:rPr lang="ru" sz="1840"/>
              <a:t>2.  проведение Стоглавого Собора</a:t>
            </a:r>
            <a:endParaRPr sz="1840"/>
          </a:p>
          <a:p>
            <a:pPr indent="0" lvl="0" marL="0" rtl="0" algn="l">
              <a:lnSpc>
                <a:spcPct val="115000"/>
              </a:lnSpc>
              <a:spcBef>
                <a:spcPts val="1200"/>
              </a:spcBef>
              <a:spcAft>
                <a:spcPts val="0"/>
              </a:spcAft>
              <a:buNone/>
            </a:pPr>
            <a:r>
              <a:rPr lang="ru" sz="1840"/>
              <a:t>3.  учреждение Патриаршества в Московском царстве</a:t>
            </a:r>
            <a:endParaRPr sz="1840"/>
          </a:p>
          <a:p>
            <a:pPr indent="0" lvl="0" marL="0" rtl="0" algn="l">
              <a:lnSpc>
                <a:spcPct val="115000"/>
              </a:lnSpc>
              <a:spcBef>
                <a:spcPts val="1200"/>
              </a:spcBef>
              <a:spcAft>
                <a:spcPts val="0"/>
              </a:spcAft>
              <a:buNone/>
            </a:pPr>
            <a:r>
              <a:rPr lang="ru" sz="1840"/>
              <a:t>Объясните, как с помощью выбранного Вами факта можно аргументировать данную точку зрения.</a:t>
            </a:r>
            <a:endParaRPr sz="1840"/>
          </a:p>
          <a:p>
            <a:pPr indent="0" lvl="0" marL="0" rtl="0" algn="l">
              <a:lnSpc>
                <a:spcPct val="115000"/>
              </a:lnSpc>
              <a:spcBef>
                <a:spcPts val="1200"/>
              </a:spcBef>
              <a:spcAft>
                <a:spcPts val="0"/>
              </a:spcAft>
              <a:buNone/>
            </a:pPr>
            <a:r>
              <a:t/>
            </a:r>
            <a:endParaRPr sz="1840"/>
          </a:p>
          <a:p>
            <a:pPr indent="0" lvl="0" marL="0" rtl="0" algn="l">
              <a:lnSpc>
                <a:spcPct val="115000"/>
              </a:lnSpc>
              <a:spcBef>
                <a:spcPts val="1200"/>
              </a:spcBef>
              <a:spcAft>
                <a:spcPts val="0"/>
              </a:spcAft>
              <a:buSzPts val="990"/>
              <a:buNone/>
            </a:pPr>
            <a:r>
              <a:t/>
            </a:r>
            <a:endParaRPr sz="1840"/>
          </a:p>
          <a:p>
            <a:pPr indent="0" lvl="0" marL="0" rtl="0" algn="l">
              <a:lnSpc>
                <a:spcPct val="115000"/>
              </a:lnSpc>
              <a:spcBef>
                <a:spcPts val="1200"/>
              </a:spcBef>
              <a:spcAft>
                <a:spcPts val="0"/>
              </a:spcAft>
              <a:buSzPts val="990"/>
              <a:buNone/>
            </a:pPr>
            <a:r>
              <a:rPr lang="ru" sz="1740"/>
              <a:t> </a:t>
            </a:r>
            <a:endParaRPr sz="1740"/>
          </a:p>
          <a:p>
            <a:pPr indent="0" lvl="0" marL="0" rtl="0" algn="l">
              <a:spcBef>
                <a:spcPts val="1200"/>
              </a:spcBef>
              <a:spcAft>
                <a:spcPts val="0"/>
              </a:spcAft>
              <a:buSzPts val="990"/>
              <a:buNone/>
            </a:pPr>
            <a:r>
              <a:t/>
            </a:r>
            <a:endParaRPr sz="174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11" name="Shape 211"/>
        <p:cNvGrpSpPr/>
        <p:nvPr/>
      </p:nvGrpSpPr>
      <p:grpSpPr>
        <a:xfrm>
          <a:off x="0" y="0"/>
          <a:ext cx="0" cy="0"/>
          <a:chOff x="0" y="0"/>
          <a:chExt cx="0" cy="0"/>
        </a:xfrm>
      </p:grpSpPr>
      <p:sp>
        <p:nvSpPr>
          <p:cNvPr id="212" name="Google Shape;212;p38"/>
          <p:cNvSpPr txBox="1"/>
          <p:nvPr>
            <p:ph type="title"/>
          </p:nvPr>
        </p:nvSpPr>
        <p:spPr>
          <a:xfrm>
            <a:off x="729450" y="1322450"/>
            <a:ext cx="7688400" cy="1518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ru">
                <a:solidFill>
                  <a:schemeClr val="dk2"/>
                </a:solidFill>
              </a:rPr>
              <a:t>В Судебнике Ивана IV было увеличено пожилое - выплата, которую платили крестьяне при переходе от одного владельца к другому</a:t>
            </a:r>
            <a:endParaRPr>
              <a:solidFill>
                <a:schemeClr val="dk2"/>
              </a:solidFill>
            </a:endParaRPr>
          </a:p>
          <a:p>
            <a:pPr indent="0" lvl="0" marL="0" rtl="0" algn="l">
              <a:spcBef>
                <a:spcPts val="0"/>
              </a:spcBef>
              <a:spcAft>
                <a:spcPts val="0"/>
              </a:spcAft>
              <a:buNone/>
            </a:pPr>
            <a:r>
              <a:t/>
            </a:r>
            <a:endParaRPr>
              <a:solidFill>
                <a:schemeClr val="dk2"/>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39"/>
          <p:cNvSpPr txBox="1"/>
          <p:nvPr>
            <p:ph type="title"/>
          </p:nvPr>
        </p:nvSpPr>
        <p:spPr>
          <a:xfrm>
            <a:off x="729450" y="1144150"/>
            <a:ext cx="7688400" cy="16971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ru" sz="1840"/>
              <a:t>Какой из привёденных исторических фактов можно использовать для аргументации следующей точки зрения: «Внешняя политика России в период царствования Ивана IV была успешной»? Укажите порядковый номер этого факта в списке.</a:t>
            </a:r>
            <a:endParaRPr sz="1840"/>
          </a:p>
          <a:p>
            <a:pPr indent="0" lvl="0" marL="0" rtl="0" algn="l">
              <a:lnSpc>
                <a:spcPct val="115000"/>
              </a:lnSpc>
              <a:spcBef>
                <a:spcPts val="1200"/>
              </a:spcBef>
              <a:spcAft>
                <a:spcPts val="0"/>
              </a:spcAft>
              <a:buNone/>
            </a:pPr>
            <a:r>
              <a:rPr lang="ru" sz="1840"/>
              <a:t>1.  битва при Молодях</a:t>
            </a:r>
            <a:endParaRPr sz="1840"/>
          </a:p>
          <a:p>
            <a:pPr indent="0" lvl="0" marL="0" rtl="0" algn="l">
              <a:lnSpc>
                <a:spcPct val="115000"/>
              </a:lnSpc>
              <a:spcBef>
                <a:spcPts val="1200"/>
              </a:spcBef>
              <a:spcAft>
                <a:spcPts val="0"/>
              </a:spcAft>
              <a:buNone/>
            </a:pPr>
            <a:r>
              <a:rPr lang="ru" sz="1840"/>
              <a:t>2.  заключение Плюсского договора со Швецией</a:t>
            </a:r>
            <a:endParaRPr sz="1840"/>
          </a:p>
          <a:p>
            <a:pPr indent="0" lvl="0" marL="0" rtl="0" algn="l">
              <a:lnSpc>
                <a:spcPct val="115000"/>
              </a:lnSpc>
              <a:spcBef>
                <a:spcPts val="1200"/>
              </a:spcBef>
              <a:spcAft>
                <a:spcPts val="0"/>
              </a:spcAft>
              <a:buNone/>
            </a:pPr>
            <a:r>
              <a:rPr lang="ru" sz="1840"/>
              <a:t>3.  начало проведения политики опричнины</a:t>
            </a:r>
            <a:endParaRPr sz="1840"/>
          </a:p>
          <a:p>
            <a:pPr indent="0" lvl="0" marL="0" rtl="0" algn="l">
              <a:lnSpc>
                <a:spcPct val="115000"/>
              </a:lnSpc>
              <a:spcBef>
                <a:spcPts val="1200"/>
              </a:spcBef>
              <a:spcAft>
                <a:spcPts val="0"/>
              </a:spcAft>
              <a:buNone/>
            </a:pPr>
            <a:r>
              <a:rPr lang="ru" sz="1840"/>
              <a:t>Объясните, как с помощью выбранного Вами факта можно аргументировать данную точку зрения.</a:t>
            </a:r>
            <a:endParaRPr sz="1840"/>
          </a:p>
          <a:p>
            <a:pPr indent="0" lvl="0" marL="0" rtl="0" algn="l">
              <a:lnSpc>
                <a:spcPct val="115000"/>
              </a:lnSpc>
              <a:spcBef>
                <a:spcPts val="1200"/>
              </a:spcBef>
              <a:spcAft>
                <a:spcPts val="0"/>
              </a:spcAft>
              <a:buNone/>
            </a:pPr>
            <a:r>
              <a:t/>
            </a:r>
            <a:endParaRPr sz="1840"/>
          </a:p>
          <a:p>
            <a:pPr indent="0" lvl="0" marL="0" rtl="0" algn="l">
              <a:lnSpc>
                <a:spcPct val="115000"/>
              </a:lnSpc>
              <a:spcBef>
                <a:spcPts val="1200"/>
              </a:spcBef>
              <a:spcAft>
                <a:spcPts val="0"/>
              </a:spcAft>
              <a:buSzPts val="990"/>
              <a:buNone/>
            </a:pPr>
            <a:r>
              <a:t/>
            </a:r>
            <a:endParaRPr sz="1840"/>
          </a:p>
          <a:p>
            <a:pPr indent="0" lvl="0" marL="0" rtl="0" algn="l">
              <a:lnSpc>
                <a:spcPct val="115000"/>
              </a:lnSpc>
              <a:spcBef>
                <a:spcPts val="1200"/>
              </a:spcBef>
              <a:spcAft>
                <a:spcPts val="0"/>
              </a:spcAft>
              <a:buSzPts val="990"/>
              <a:buNone/>
            </a:pPr>
            <a:r>
              <a:rPr lang="ru" sz="1740"/>
              <a:t> </a:t>
            </a:r>
            <a:endParaRPr sz="1740"/>
          </a:p>
          <a:p>
            <a:pPr indent="0" lvl="0" marL="0" rtl="0" algn="l">
              <a:spcBef>
                <a:spcPts val="1200"/>
              </a:spcBef>
              <a:spcAft>
                <a:spcPts val="0"/>
              </a:spcAft>
              <a:buSzPts val="990"/>
              <a:buNone/>
            </a:pPr>
            <a:r>
              <a:t/>
            </a:r>
            <a:endParaRPr sz="174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21" name="Shape 221"/>
        <p:cNvGrpSpPr/>
        <p:nvPr/>
      </p:nvGrpSpPr>
      <p:grpSpPr>
        <a:xfrm>
          <a:off x="0" y="0"/>
          <a:ext cx="0" cy="0"/>
          <a:chOff x="0" y="0"/>
          <a:chExt cx="0" cy="0"/>
        </a:xfrm>
      </p:grpSpPr>
      <p:sp>
        <p:nvSpPr>
          <p:cNvPr id="222" name="Google Shape;222;p40"/>
          <p:cNvSpPr txBox="1"/>
          <p:nvPr>
            <p:ph type="title"/>
          </p:nvPr>
        </p:nvSpPr>
        <p:spPr>
          <a:xfrm>
            <a:off x="729450" y="1322450"/>
            <a:ext cx="7688400" cy="1518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ru">
                <a:solidFill>
                  <a:schemeClr val="dk2"/>
                </a:solidFill>
              </a:rPr>
              <a:t>В Битве при Молодях Россия смогла отразить набег и разбить войско Крымского хана</a:t>
            </a:r>
            <a:endParaRPr>
              <a:solidFill>
                <a:schemeClr val="dk2"/>
              </a:solidFill>
            </a:endParaRPr>
          </a:p>
          <a:p>
            <a:pPr indent="0" lvl="0" marL="0" rtl="0" algn="l">
              <a:spcBef>
                <a:spcPts val="0"/>
              </a:spcBef>
              <a:spcAft>
                <a:spcPts val="0"/>
              </a:spcAft>
              <a:buNone/>
            </a:pPr>
            <a:r>
              <a:t/>
            </a:r>
            <a:endParaRPr>
              <a:solidFill>
                <a:schemeClr val="dk2"/>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41"/>
          <p:cNvSpPr txBox="1"/>
          <p:nvPr>
            <p:ph type="title"/>
          </p:nvPr>
        </p:nvSpPr>
        <p:spPr>
          <a:xfrm>
            <a:off x="729450" y="1144150"/>
            <a:ext cx="7688400" cy="16971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ru" sz="1840"/>
              <a:t>Какой из приведённых исторических фактов можно использовать для аргументации следующей точки зрения: «Иван IV предпринял попытку опереться на поддержку представителей сословий для укрепления своей власти»? Укажите порядковый номер этого факта в списке.</a:t>
            </a:r>
            <a:endParaRPr sz="1840"/>
          </a:p>
          <a:p>
            <a:pPr indent="0" lvl="0" marL="0" rtl="0" algn="l">
              <a:lnSpc>
                <a:spcPct val="115000"/>
              </a:lnSpc>
              <a:spcBef>
                <a:spcPts val="1200"/>
              </a:spcBef>
              <a:spcAft>
                <a:spcPts val="0"/>
              </a:spcAft>
              <a:buNone/>
            </a:pPr>
            <a:r>
              <a:rPr lang="ru" sz="1840"/>
              <a:t>1)  создание системы приказов</a:t>
            </a:r>
            <a:endParaRPr sz="1840"/>
          </a:p>
          <a:p>
            <a:pPr indent="0" lvl="0" marL="0" rtl="0" algn="l">
              <a:lnSpc>
                <a:spcPct val="115000"/>
              </a:lnSpc>
              <a:spcBef>
                <a:spcPts val="1200"/>
              </a:spcBef>
              <a:spcAft>
                <a:spcPts val="0"/>
              </a:spcAft>
              <a:buNone/>
            </a:pPr>
            <a:r>
              <a:rPr lang="ru" sz="1840"/>
              <a:t>2)  созыв первого Земского собора</a:t>
            </a:r>
            <a:endParaRPr sz="1840"/>
          </a:p>
          <a:p>
            <a:pPr indent="0" lvl="0" marL="0" rtl="0" algn="l">
              <a:lnSpc>
                <a:spcPct val="115000"/>
              </a:lnSpc>
              <a:spcBef>
                <a:spcPts val="1200"/>
              </a:spcBef>
              <a:spcAft>
                <a:spcPts val="0"/>
              </a:spcAft>
              <a:buNone/>
            </a:pPr>
            <a:r>
              <a:rPr lang="ru" sz="1840"/>
              <a:t>3)  начало Ливонской войны</a:t>
            </a:r>
            <a:endParaRPr sz="1840"/>
          </a:p>
          <a:p>
            <a:pPr indent="0" lvl="0" marL="0" rtl="0" algn="l">
              <a:lnSpc>
                <a:spcPct val="115000"/>
              </a:lnSpc>
              <a:spcBef>
                <a:spcPts val="1200"/>
              </a:spcBef>
              <a:spcAft>
                <a:spcPts val="0"/>
              </a:spcAft>
              <a:buNone/>
            </a:pPr>
            <a:r>
              <a:rPr lang="ru" sz="1840"/>
              <a:t>Объясните, как с помощью выбранного Вами факта можно аргументировать данную точку зрения.</a:t>
            </a:r>
            <a:endParaRPr sz="1840"/>
          </a:p>
          <a:p>
            <a:pPr indent="0" lvl="0" marL="0" rtl="0" algn="l">
              <a:lnSpc>
                <a:spcPct val="115000"/>
              </a:lnSpc>
              <a:spcBef>
                <a:spcPts val="1200"/>
              </a:spcBef>
              <a:spcAft>
                <a:spcPts val="0"/>
              </a:spcAft>
              <a:buNone/>
            </a:pPr>
            <a:r>
              <a:t/>
            </a:r>
            <a:endParaRPr sz="1840"/>
          </a:p>
          <a:p>
            <a:pPr indent="0" lvl="0" marL="0" rtl="0" algn="l">
              <a:lnSpc>
                <a:spcPct val="115000"/>
              </a:lnSpc>
              <a:spcBef>
                <a:spcPts val="1200"/>
              </a:spcBef>
              <a:spcAft>
                <a:spcPts val="0"/>
              </a:spcAft>
              <a:buNone/>
            </a:pPr>
            <a:r>
              <a:rPr lang="ru" sz="1840"/>
              <a:t> </a:t>
            </a:r>
            <a:endParaRPr sz="1840"/>
          </a:p>
          <a:p>
            <a:pPr indent="0" lvl="0" marL="0" rtl="0" algn="l">
              <a:lnSpc>
                <a:spcPct val="115000"/>
              </a:lnSpc>
              <a:spcBef>
                <a:spcPts val="1200"/>
              </a:spcBef>
              <a:spcAft>
                <a:spcPts val="0"/>
              </a:spcAft>
              <a:buNone/>
            </a:pPr>
            <a:r>
              <a:t/>
            </a:r>
            <a:endParaRPr sz="1840"/>
          </a:p>
          <a:p>
            <a:pPr indent="0" lvl="0" marL="0" rtl="0" algn="l">
              <a:lnSpc>
                <a:spcPct val="115000"/>
              </a:lnSpc>
              <a:spcBef>
                <a:spcPts val="1200"/>
              </a:spcBef>
              <a:spcAft>
                <a:spcPts val="0"/>
              </a:spcAft>
              <a:buNone/>
            </a:pPr>
            <a:r>
              <a:t/>
            </a:r>
            <a:endParaRPr sz="1840"/>
          </a:p>
          <a:p>
            <a:pPr indent="0" lvl="0" marL="0" rtl="0" algn="l">
              <a:lnSpc>
                <a:spcPct val="115000"/>
              </a:lnSpc>
              <a:spcBef>
                <a:spcPts val="1200"/>
              </a:spcBef>
              <a:spcAft>
                <a:spcPts val="0"/>
              </a:spcAft>
              <a:buSzPts val="990"/>
              <a:buNone/>
            </a:pPr>
            <a:r>
              <a:t/>
            </a:r>
            <a:endParaRPr sz="1840"/>
          </a:p>
          <a:p>
            <a:pPr indent="0" lvl="0" marL="0" rtl="0" algn="l">
              <a:lnSpc>
                <a:spcPct val="115000"/>
              </a:lnSpc>
              <a:spcBef>
                <a:spcPts val="1200"/>
              </a:spcBef>
              <a:spcAft>
                <a:spcPts val="0"/>
              </a:spcAft>
              <a:buSzPts val="990"/>
              <a:buNone/>
            </a:pPr>
            <a:r>
              <a:rPr lang="ru" sz="1740"/>
              <a:t> </a:t>
            </a:r>
            <a:endParaRPr sz="1740"/>
          </a:p>
          <a:p>
            <a:pPr indent="0" lvl="0" marL="0" rtl="0" algn="l">
              <a:spcBef>
                <a:spcPts val="1200"/>
              </a:spcBef>
              <a:spcAft>
                <a:spcPts val="0"/>
              </a:spcAft>
              <a:buSzPts val="990"/>
              <a:buNone/>
            </a:pPr>
            <a:r>
              <a:t/>
            </a:r>
            <a:endParaRPr sz="174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5"/>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ru" sz="1740"/>
              <a:t>Какой из приведённых исторических фактов можно использовать для аргументации следующей точки зрения: «В XVI в. разногласия среди русского православного духовенства вызвал вопрос, связанный с земельными владениями церкви»? Укажите порядковый номер этого факта в списке.</a:t>
            </a:r>
            <a:endParaRPr sz="1740"/>
          </a:p>
          <a:p>
            <a:pPr indent="0" lvl="0" marL="0" rtl="0" algn="l">
              <a:lnSpc>
                <a:spcPct val="115000"/>
              </a:lnSpc>
              <a:spcBef>
                <a:spcPts val="1200"/>
              </a:spcBef>
              <a:spcAft>
                <a:spcPts val="0"/>
              </a:spcAft>
              <a:buNone/>
            </a:pPr>
            <a:r>
              <a:rPr lang="ru" sz="1740"/>
              <a:t>1)  появление иосифлян и нестяжателей</a:t>
            </a:r>
            <a:endParaRPr sz="1740"/>
          </a:p>
          <a:p>
            <a:pPr indent="0" lvl="0" marL="0" rtl="0" algn="l">
              <a:lnSpc>
                <a:spcPct val="115000"/>
              </a:lnSpc>
              <a:spcBef>
                <a:spcPts val="1200"/>
              </a:spcBef>
              <a:spcAft>
                <a:spcPts val="0"/>
              </a:spcAft>
              <a:buNone/>
            </a:pPr>
            <a:r>
              <a:rPr lang="ru" sz="1740"/>
              <a:t>2)  усиление роли патриарха Филарета в управлении страной</a:t>
            </a:r>
            <a:endParaRPr sz="1740"/>
          </a:p>
          <a:p>
            <a:pPr indent="0" lvl="0" marL="0" rtl="0" algn="l">
              <a:lnSpc>
                <a:spcPct val="115000"/>
              </a:lnSpc>
              <a:spcBef>
                <a:spcPts val="1200"/>
              </a:spcBef>
              <a:spcAft>
                <a:spcPts val="0"/>
              </a:spcAft>
              <a:buNone/>
            </a:pPr>
            <a:r>
              <a:rPr lang="ru" sz="1740"/>
              <a:t>3)  появление старообрядцев и никониан</a:t>
            </a:r>
            <a:endParaRPr sz="1740"/>
          </a:p>
          <a:p>
            <a:pPr indent="0" lvl="0" marL="0" rtl="0" algn="l">
              <a:lnSpc>
                <a:spcPct val="115000"/>
              </a:lnSpc>
              <a:spcBef>
                <a:spcPts val="1200"/>
              </a:spcBef>
              <a:spcAft>
                <a:spcPts val="0"/>
              </a:spcAft>
              <a:buNone/>
            </a:pPr>
            <a:r>
              <a:rPr lang="ru" sz="1740"/>
              <a:t>Объясните, как с помощью выбранного Вами факта можно аргументировать данную точку зрения.</a:t>
            </a:r>
            <a:endParaRPr sz="1740"/>
          </a:p>
          <a:p>
            <a:pPr indent="0" lvl="0" marL="0" rtl="0" algn="l">
              <a:lnSpc>
                <a:spcPct val="115000"/>
              </a:lnSpc>
              <a:spcBef>
                <a:spcPts val="1200"/>
              </a:spcBef>
              <a:spcAft>
                <a:spcPts val="0"/>
              </a:spcAft>
              <a:buNone/>
            </a:pPr>
            <a:r>
              <a:t/>
            </a:r>
            <a:endParaRPr sz="1740"/>
          </a:p>
          <a:p>
            <a:pPr indent="0" lvl="0" marL="0" rtl="0" algn="l">
              <a:lnSpc>
                <a:spcPct val="115000"/>
              </a:lnSpc>
              <a:spcBef>
                <a:spcPts val="1200"/>
              </a:spcBef>
              <a:spcAft>
                <a:spcPts val="0"/>
              </a:spcAft>
              <a:buSzPts val="990"/>
              <a:buNone/>
            </a:pPr>
            <a:r>
              <a:t/>
            </a:r>
            <a:endParaRPr sz="1840"/>
          </a:p>
          <a:p>
            <a:pPr indent="0" lvl="0" marL="0" rtl="0" algn="l">
              <a:lnSpc>
                <a:spcPct val="115000"/>
              </a:lnSpc>
              <a:spcBef>
                <a:spcPts val="1200"/>
              </a:spcBef>
              <a:spcAft>
                <a:spcPts val="0"/>
              </a:spcAft>
              <a:buSzPts val="990"/>
              <a:buNone/>
            </a:pPr>
            <a:r>
              <a:rPr lang="ru" sz="1740"/>
              <a:t> </a:t>
            </a:r>
            <a:endParaRPr sz="1740"/>
          </a:p>
          <a:p>
            <a:pPr indent="0" lvl="0" marL="0" rtl="0" algn="l">
              <a:spcBef>
                <a:spcPts val="1200"/>
              </a:spcBef>
              <a:spcAft>
                <a:spcPts val="0"/>
              </a:spcAft>
              <a:buSzPts val="990"/>
              <a:buNone/>
            </a:pPr>
            <a:r>
              <a:t/>
            </a:r>
            <a:endParaRPr sz="174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1" name="Shape 231"/>
        <p:cNvGrpSpPr/>
        <p:nvPr/>
      </p:nvGrpSpPr>
      <p:grpSpPr>
        <a:xfrm>
          <a:off x="0" y="0"/>
          <a:ext cx="0" cy="0"/>
          <a:chOff x="0" y="0"/>
          <a:chExt cx="0" cy="0"/>
        </a:xfrm>
      </p:grpSpPr>
      <p:sp>
        <p:nvSpPr>
          <p:cNvPr id="232" name="Google Shape;232;p42"/>
          <p:cNvSpPr txBox="1"/>
          <p:nvPr>
            <p:ph type="title"/>
          </p:nvPr>
        </p:nvSpPr>
        <p:spPr>
          <a:xfrm>
            <a:off x="678150" y="1303200"/>
            <a:ext cx="7688400" cy="1518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ru">
                <a:solidFill>
                  <a:schemeClr val="dk2"/>
                </a:solidFill>
              </a:rPr>
              <a:t>Иван IV впервые созвал Земский собор - представительный орган. Иван надеялся на поддержку слоев населения: знати, служилых людей и священников</a:t>
            </a:r>
            <a:endParaRPr>
              <a:solidFill>
                <a:schemeClr val="dk2"/>
              </a:solidFill>
            </a:endParaRPr>
          </a:p>
          <a:p>
            <a:pPr indent="0" lvl="0" marL="0" rtl="0" algn="l">
              <a:spcBef>
                <a:spcPts val="0"/>
              </a:spcBef>
              <a:spcAft>
                <a:spcPts val="0"/>
              </a:spcAft>
              <a:buNone/>
            </a:pPr>
            <a:r>
              <a:t/>
            </a:r>
            <a:endParaRPr>
              <a:solidFill>
                <a:schemeClr val="dk2"/>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43"/>
          <p:cNvSpPr txBox="1"/>
          <p:nvPr>
            <p:ph type="title"/>
          </p:nvPr>
        </p:nvSpPr>
        <p:spPr>
          <a:xfrm>
            <a:off x="729450" y="1144150"/>
            <a:ext cx="7688400" cy="16971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ru" sz="1840"/>
              <a:t>Какой из привёденных исторических фактов можно использовать для аргументации следующей точки зрения: «При Иване Грозном меняется структура армии»? Укажите порядковый номер этого факта в списке.</a:t>
            </a:r>
            <a:endParaRPr sz="1840"/>
          </a:p>
          <a:p>
            <a:pPr indent="0" lvl="0" marL="0" rtl="0" algn="l">
              <a:lnSpc>
                <a:spcPct val="115000"/>
              </a:lnSpc>
              <a:spcBef>
                <a:spcPts val="1200"/>
              </a:spcBef>
              <a:spcAft>
                <a:spcPts val="0"/>
              </a:spcAft>
              <a:buNone/>
            </a:pPr>
            <a:r>
              <a:rPr lang="ru" sz="1840"/>
              <a:t>1.  поход на Казанское ханство 1552 г.</a:t>
            </a:r>
            <a:endParaRPr sz="1840"/>
          </a:p>
          <a:p>
            <a:pPr indent="0" lvl="0" marL="0" rtl="0" algn="l">
              <a:lnSpc>
                <a:spcPct val="115000"/>
              </a:lnSpc>
              <a:spcBef>
                <a:spcPts val="1200"/>
              </a:spcBef>
              <a:spcAft>
                <a:spcPts val="0"/>
              </a:spcAft>
              <a:buNone/>
            </a:pPr>
            <a:r>
              <a:rPr lang="ru" sz="1840"/>
              <a:t>2.  заключение Ям-Запольского договора с Речью Посполитой</a:t>
            </a:r>
            <a:endParaRPr sz="1840"/>
          </a:p>
          <a:p>
            <a:pPr indent="0" lvl="0" marL="0" rtl="0" algn="l">
              <a:lnSpc>
                <a:spcPct val="115000"/>
              </a:lnSpc>
              <a:spcBef>
                <a:spcPts val="1200"/>
              </a:spcBef>
              <a:spcAft>
                <a:spcPts val="0"/>
              </a:spcAft>
              <a:buNone/>
            </a:pPr>
            <a:r>
              <a:rPr lang="ru" sz="1840"/>
              <a:t>3.  реформы Избранной Рады</a:t>
            </a:r>
            <a:endParaRPr sz="1840"/>
          </a:p>
          <a:p>
            <a:pPr indent="0" lvl="0" marL="0" rtl="0" algn="l">
              <a:lnSpc>
                <a:spcPct val="115000"/>
              </a:lnSpc>
              <a:spcBef>
                <a:spcPts val="1200"/>
              </a:spcBef>
              <a:spcAft>
                <a:spcPts val="0"/>
              </a:spcAft>
              <a:buNone/>
            </a:pPr>
            <a:r>
              <a:rPr lang="ru" sz="1840"/>
              <a:t>Объясните, как с помощью выбранного Вами факта можно аргументировать данную точку зрения.</a:t>
            </a:r>
            <a:endParaRPr sz="1840"/>
          </a:p>
          <a:p>
            <a:pPr indent="0" lvl="0" marL="0" rtl="0" algn="l">
              <a:lnSpc>
                <a:spcPct val="115000"/>
              </a:lnSpc>
              <a:spcBef>
                <a:spcPts val="1200"/>
              </a:spcBef>
              <a:spcAft>
                <a:spcPts val="0"/>
              </a:spcAft>
              <a:buNone/>
            </a:pPr>
            <a:r>
              <a:t/>
            </a:r>
            <a:endParaRPr sz="1840"/>
          </a:p>
          <a:p>
            <a:pPr indent="0" lvl="0" marL="0" rtl="0" algn="l">
              <a:lnSpc>
                <a:spcPct val="115000"/>
              </a:lnSpc>
              <a:spcBef>
                <a:spcPts val="1200"/>
              </a:spcBef>
              <a:spcAft>
                <a:spcPts val="0"/>
              </a:spcAft>
              <a:buNone/>
            </a:pPr>
            <a:r>
              <a:t/>
            </a:r>
            <a:endParaRPr sz="1840"/>
          </a:p>
          <a:p>
            <a:pPr indent="0" lvl="0" marL="0" rtl="0" algn="l">
              <a:lnSpc>
                <a:spcPct val="115000"/>
              </a:lnSpc>
              <a:spcBef>
                <a:spcPts val="1200"/>
              </a:spcBef>
              <a:spcAft>
                <a:spcPts val="0"/>
              </a:spcAft>
              <a:buSzPts val="990"/>
              <a:buNone/>
            </a:pPr>
            <a:r>
              <a:t/>
            </a:r>
            <a:endParaRPr sz="1840"/>
          </a:p>
          <a:p>
            <a:pPr indent="0" lvl="0" marL="0" rtl="0" algn="l">
              <a:lnSpc>
                <a:spcPct val="115000"/>
              </a:lnSpc>
              <a:spcBef>
                <a:spcPts val="1200"/>
              </a:spcBef>
              <a:spcAft>
                <a:spcPts val="0"/>
              </a:spcAft>
              <a:buSzPts val="990"/>
              <a:buNone/>
            </a:pPr>
            <a:r>
              <a:rPr lang="ru" sz="1740"/>
              <a:t> </a:t>
            </a:r>
            <a:endParaRPr sz="1740"/>
          </a:p>
          <a:p>
            <a:pPr indent="0" lvl="0" marL="0" rtl="0" algn="l">
              <a:spcBef>
                <a:spcPts val="1200"/>
              </a:spcBef>
              <a:spcAft>
                <a:spcPts val="0"/>
              </a:spcAft>
              <a:buSzPts val="990"/>
              <a:buNone/>
            </a:pPr>
            <a:r>
              <a:t/>
            </a:r>
            <a:endParaRPr sz="174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1" name="Shape 241"/>
        <p:cNvGrpSpPr/>
        <p:nvPr/>
      </p:nvGrpSpPr>
      <p:grpSpPr>
        <a:xfrm>
          <a:off x="0" y="0"/>
          <a:ext cx="0" cy="0"/>
          <a:chOff x="0" y="0"/>
          <a:chExt cx="0" cy="0"/>
        </a:xfrm>
      </p:grpSpPr>
      <p:sp>
        <p:nvSpPr>
          <p:cNvPr id="242" name="Google Shape;242;p44"/>
          <p:cNvSpPr txBox="1"/>
          <p:nvPr>
            <p:ph type="title"/>
          </p:nvPr>
        </p:nvSpPr>
        <p:spPr>
          <a:xfrm>
            <a:off x="678150" y="1303200"/>
            <a:ext cx="7688400" cy="1518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ru">
                <a:solidFill>
                  <a:schemeClr val="dk2"/>
                </a:solidFill>
              </a:rPr>
              <a:t>Реформы избранной рады привели к созданию постоянной армии - стрелецкого войска</a:t>
            </a:r>
            <a:endParaRPr>
              <a:solidFill>
                <a:schemeClr val="dk2"/>
              </a:solidFill>
            </a:endParaRPr>
          </a:p>
          <a:p>
            <a:pPr indent="0" lvl="0" marL="0" rtl="0" algn="l">
              <a:spcBef>
                <a:spcPts val="0"/>
              </a:spcBef>
              <a:spcAft>
                <a:spcPts val="0"/>
              </a:spcAft>
              <a:buNone/>
            </a:pPr>
            <a:r>
              <a:t/>
            </a:r>
            <a:endParaRPr>
              <a:solidFill>
                <a:schemeClr val="dk2"/>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45"/>
          <p:cNvSpPr txBox="1"/>
          <p:nvPr>
            <p:ph type="title"/>
          </p:nvPr>
        </p:nvSpPr>
        <p:spPr>
          <a:xfrm>
            <a:off x="729450" y="1144150"/>
            <a:ext cx="7688400" cy="16971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ru" sz="1840"/>
              <a:t>Какой из приведённых исторических фактов можно использовать для аргументации следующей точки зрения: «Реформы Избранной рады сказались на жизни дворянства»? Укажите порядковый номер этого факта в списке.</a:t>
            </a:r>
            <a:endParaRPr sz="1840"/>
          </a:p>
          <a:p>
            <a:pPr indent="0" lvl="0" marL="0" rtl="0" algn="l">
              <a:lnSpc>
                <a:spcPct val="115000"/>
              </a:lnSpc>
              <a:spcBef>
                <a:spcPts val="1200"/>
              </a:spcBef>
              <a:spcAft>
                <a:spcPts val="0"/>
              </a:spcAft>
              <a:buNone/>
            </a:pPr>
            <a:r>
              <a:rPr lang="ru" sz="1840"/>
              <a:t>1)  введение в оборот медной монеты</a:t>
            </a:r>
            <a:endParaRPr sz="1840"/>
          </a:p>
          <a:p>
            <a:pPr indent="0" lvl="0" marL="0" rtl="0" algn="l">
              <a:lnSpc>
                <a:spcPct val="115000"/>
              </a:lnSpc>
              <a:spcBef>
                <a:spcPts val="1200"/>
              </a:spcBef>
              <a:spcAft>
                <a:spcPts val="0"/>
              </a:spcAft>
              <a:buNone/>
            </a:pPr>
            <a:r>
              <a:rPr lang="ru" sz="1840"/>
              <a:t>2)  принятие Соборного уложения</a:t>
            </a:r>
            <a:endParaRPr sz="1840"/>
          </a:p>
          <a:p>
            <a:pPr indent="0" lvl="0" marL="0" rtl="0" algn="l">
              <a:lnSpc>
                <a:spcPct val="115000"/>
              </a:lnSpc>
              <a:spcBef>
                <a:spcPts val="1200"/>
              </a:spcBef>
              <a:spcAft>
                <a:spcPts val="0"/>
              </a:spcAft>
              <a:buNone/>
            </a:pPr>
            <a:r>
              <a:rPr lang="ru" sz="1840"/>
              <a:t>3)  принятие Уложения о службе</a:t>
            </a:r>
            <a:endParaRPr sz="1840"/>
          </a:p>
          <a:p>
            <a:pPr indent="0" lvl="0" marL="0" rtl="0" algn="l">
              <a:lnSpc>
                <a:spcPct val="115000"/>
              </a:lnSpc>
              <a:spcBef>
                <a:spcPts val="1200"/>
              </a:spcBef>
              <a:spcAft>
                <a:spcPts val="0"/>
              </a:spcAft>
              <a:buNone/>
            </a:pPr>
            <a:r>
              <a:rPr lang="ru" sz="1840"/>
              <a:t> Объясните, как с помощью выбранного Вами факта можно аргументировать данную точку зрения.</a:t>
            </a:r>
            <a:endParaRPr sz="1840"/>
          </a:p>
          <a:p>
            <a:pPr indent="0" lvl="0" marL="0" rtl="0" algn="l">
              <a:lnSpc>
                <a:spcPct val="115000"/>
              </a:lnSpc>
              <a:spcBef>
                <a:spcPts val="1200"/>
              </a:spcBef>
              <a:spcAft>
                <a:spcPts val="0"/>
              </a:spcAft>
              <a:buNone/>
            </a:pPr>
            <a:r>
              <a:t/>
            </a:r>
            <a:endParaRPr sz="1840"/>
          </a:p>
          <a:p>
            <a:pPr indent="0" lvl="0" marL="0" rtl="0" algn="l">
              <a:lnSpc>
                <a:spcPct val="115000"/>
              </a:lnSpc>
              <a:spcBef>
                <a:spcPts val="1200"/>
              </a:spcBef>
              <a:spcAft>
                <a:spcPts val="0"/>
              </a:spcAft>
              <a:buNone/>
            </a:pPr>
            <a:r>
              <a:t/>
            </a:r>
            <a:endParaRPr sz="1840"/>
          </a:p>
          <a:p>
            <a:pPr indent="0" lvl="0" marL="0" rtl="0" algn="l">
              <a:lnSpc>
                <a:spcPct val="115000"/>
              </a:lnSpc>
              <a:spcBef>
                <a:spcPts val="1200"/>
              </a:spcBef>
              <a:spcAft>
                <a:spcPts val="0"/>
              </a:spcAft>
              <a:buNone/>
            </a:pPr>
            <a:r>
              <a:t/>
            </a:r>
            <a:endParaRPr sz="1840"/>
          </a:p>
          <a:p>
            <a:pPr indent="0" lvl="0" marL="0" rtl="0" algn="l">
              <a:lnSpc>
                <a:spcPct val="115000"/>
              </a:lnSpc>
              <a:spcBef>
                <a:spcPts val="1200"/>
              </a:spcBef>
              <a:spcAft>
                <a:spcPts val="0"/>
              </a:spcAft>
              <a:buSzPts val="990"/>
              <a:buNone/>
            </a:pPr>
            <a:r>
              <a:t/>
            </a:r>
            <a:endParaRPr sz="1840"/>
          </a:p>
          <a:p>
            <a:pPr indent="0" lvl="0" marL="0" rtl="0" algn="l">
              <a:lnSpc>
                <a:spcPct val="115000"/>
              </a:lnSpc>
              <a:spcBef>
                <a:spcPts val="1200"/>
              </a:spcBef>
              <a:spcAft>
                <a:spcPts val="0"/>
              </a:spcAft>
              <a:buSzPts val="990"/>
              <a:buNone/>
            </a:pPr>
            <a:r>
              <a:rPr lang="ru" sz="1740"/>
              <a:t> </a:t>
            </a:r>
            <a:endParaRPr sz="1740"/>
          </a:p>
          <a:p>
            <a:pPr indent="0" lvl="0" marL="0" rtl="0" algn="l">
              <a:spcBef>
                <a:spcPts val="1200"/>
              </a:spcBef>
              <a:spcAft>
                <a:spcPts val="0"/>
              </a:spcAft>
              <a:buSzPts val="990"/>
              <a:buNone/>
            </a:pPr>
            <a:r>
              <a:t/>
            </a:r>
            <a:endParaRPr sz="174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51" name="Shape 251"/>
        <p:cNvGrpSpPr/>
        <p:nvPr/>
      </p:nvGrpSpPr>
      <p:grpSpPr>
        <a:xfrm>
          <a:off x="0" y="0"/>
          <a:ext cx="0" cy="0"/>
          <a:chOff x="0" y="0"/>
          <a:chExt cx="0" cy="0"/>
        </a:xfrm>
      </p:grpSpPr>
      <p:sp>
        <p:nvSpPr>
          <p:cNvPr id="252" name="Google Shape;252;p46"/>
          <p:cNvSpPr txBox="1"/>
          <p:nvPr>
            <p:ph type="title"/>
          </p:nvPr>
        </p:nvSpPr>
        <p:spPr>
          <a:xfrm>
            <a:off x="678150" y="1303200"/>
            <a:ext cx="7688400" cy="1518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ru">
                <a:solidFill>
                  <a:schemeClr val="dk2"/>
                </a:solidFill>
              </a:rPr>
              <a:t>Уложение о службе обязывало дворян служить или предоставлять  </a:t>
            </a:r>
            <a:r>
              <a:rPr lang="ru">
                <a:solidFill>
                  <a:schemeClr val="dk2"/>
                </a:solidFill>
              </a:rPr>
              <a:t>воинов</a:t>
            </a:r>
            <a:r>
              <a:rPr lang="ru">
                <a:solidFill>
                  <a:schemeClr val="dk2"/>
                </a:solidFill>
              </a:rPr>
              <a:t> для службы. В противном случае их могли лишить земли</a:t>
            </a:r>
            <a:endParaRPr>
              <a:solidFill>
                <a:schemeClr val="dk2"/>
              </a:solidFill>
            </a:endParaRPr>
          </a:p>
          <a:p>
            <a:pPr indent="0" lvl="0" marL="0" rtl="0" algn="l">
              <a:spcBef>
                <a:spcPts val="0"/>
              </a:spcBef>
              <a:spcAft>
                <a:spcPts val="0"/>
              </a:spcAft>
              <a:buNone/>
            </a:pPr>
            <a:r>
              <a:t/>
            </a:r>
            <a:endParaRPr>
              <a:solidFill>
                <a:schemeClr val="dk2"/>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47"/>
          <p:cNvSpPr txBox="1"/>
          <p:nvPr>
            <p:ph type="title"/>
          </p:nvPr>
        </p:nvSpPr>
        <p:spPr>
          <a:xfrm>
            <a:off x="729450" y="1144150"/>
            <a:ext cx="7688400" cy="16971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ru" sz="1840"/>
              <a:t>Какой из приведённых исторических фактов можно использовать для аргументации следующей точки зрения: «Внутреннее положение Российского государства в последней четверти XVI в. было тяжёлым»? Укажите порядковый номер этого факта в списке.</a:t>
            </a:r>
            <a:endParaRPr sz="1840"/>
          </a:p>
          <a:p>
            <a:pPr indent="0" lvl="0" marL="0" rtl="0" algn="l">
              <a:lnSpc>
                <a:spcPct val="115000"/>
              </a:lnSpc>
              <a:spcBef>
                <a:spcPts val="1200"/>
              </a:spcBef>
              <a:spcAft>
                <a:spcPts val="0"/>
              </a:spcAft>
              <a:buNone/>
            </a:pPr>
            <a:r>
              <a:rPr lang="ru" sz="1840"/>
              <a:t>1)  Медный бунт</a:t>
            </a:r>
            <a:endParaRPr sz="1840"/>
          </a:p>
          <a:p>
            <a:pPr indent="0" lvl="0" marL="0" rtl="0" algn="l">
              <a:lnSpc>
                <a:spcPct val="115000"/>
              </a:lnSpc>
              <a:spcBef>
                <a:spcPts val="1200"/>
              </a:spcBef>
              <a:spcAft>
                <a:spcPts val="0"/>
              </a:spcAft>
              <a:buNone/>
            </a:pPr>
            <a:r>
              <a:rPr lang="ru" sz="1840"/>
              <a:t>2)  Ливонская война</a:t>
            </a:r>
            <a:endParaRPr sz="1840"/>
          </a:p>
          <a:p>
            <a:pPr indent="0" lvl="0" marL="0" rtl="0" algn="l">
              <a:lnSpc>
                <a:spcPct val="115000"/>
              </a:lnSpc>
              <a:spcBef>
                <a:spcPts val="1200"/>
              </a:spcBef>
              <a:spcAft>
                <a:spcPts val="0"/>
              </a:spcAft>
              <a:buNone/>
            </a:pPr>
            <a:r>
              <a:rPr lang="ru" sz="1840"/>
              <a:t>3)  реформа патриарха Никона</a:t>
            </a:r>
            <a:endParaRPr sz="1840"/>
          </a:p>
          <a:p>
            <a:pPr indent="0" lvl="0" marL="0" rtl="0" algn="l">
              <a:lnSpc>
                <a:spcPct val="115000"/>
              </a:lnSpc>
              <a:spcBef>
                <a:spcPts val="1200"/>
              </a:spcBef>
              <a:spcAft>
                <a:spcPts val="0"/>
              </a:spcAft>
              <a:buNone/>
            </a:pPr>
            <a:r>
              <a:rPr lang="ru" sz="1840"/>
              <a:t> Объясните, как с помощью выбранного Вами факта можно аргументировать данную точку зрения.</a:t>
            </a:r>
            <a:endParaRPr sz="1840"/>
          </a:p>
          <a:p>
            <a:pPr indent="0" lvl="0" marL="0" rtl="0" algn="l">
              <a:lnSpc>
                <a:spcPct val="115000"/>
              </a:lnSpc>
              <a:spcBef>
                <a:spcPts val="1200"/>
              </a:spcBef>
              <a:spcAft>
                <a:spcPts val="0"/>
              </a:spcAft>
              <a:buNone/>
            </a:pPr>
            <a:r>
              <a:t/>
            </a:r>
            <a:endParaRPr sz="1840"/>
          </a:p>
          <a:p>
            <a:pPr indent="0" lvl="0" marL="0" rtl="0" algn="l">
              <a:lnSpc>
                <a:spcPct val="115000"/>
              </a:lnSpc>
              <a:spcBef>
                <a:spcPts val="1200"/>
              </a:spcBef>
              <a:spcAft>
                <a:spcPts val="0"/>
              </a:spcAft>
              <a:buNone/>
            </a:pPr>
            <a:r>
              <a:t/>
            </a:r>
            <a:endParaRPr sz="1840"/>
          </a:p>
          <a:p>
            <a:pPr indent="0" lvl="0" marL="0" rtl="0" algn="l">
              <a:lnSpc>
                <a:spcPct val="115000"/>
              </a:lnSpc>
              <a:spcBef>
                <a:spcPts val="1200"/>
              </a:spcBef>
              <a:spcAft>
                <a:spcPts val="0"/>
              </a:spcAft>
              <a:buNone/>
            </a:pPr>
            <a:r>
              <a:t/>
            </a:r>
            <a:endParaRPr sz="1840"/>
          </a:p>
          <a:p>
            <a:pPr indent="0" lvl="0" marL="0" rtl="0" algn="l">
              <a:lnSpc>
                <a:spcPct val="115000"/>
              </a:lnSpc>
              <a:spcBef>
                <a:spcPts val="1200"/>
              </a:spcBef>
              <a:spcAft>
                <a:spcPts val="0"/>
              </a:spcAft>
              <a:buSzPts val="990"/>
              <a:buNone/>
            </a:pPr>
            <a:r>
              <a:t/>
            </a:r>
            <a:endParaRPr sz="1840"/>
          </a:p>
          <a:p>
            <a:pPr indent="0" lvl="0" marL="0" rtl="0" algn="l">
              <a:lnSpc>
                <a:spcPct val="115000"/>
              </a:lnSpc>
              <a:spcBef>
                <a:spcPts val="1200"/>
              </a:spcBef>
              <a:spcAft>
                <a:spcPts val="0"/>
              </a:spcAft>
              <a:buSzPts val="990"/>
              <a:buNone/>
            </a:pPr>
            <a:r>
              <a:rPr lang="ru" sz="1740"/>
              <a:t> </a:t>
            </a:r>
            <a:endParaRPr sz="1740"/>
          </a:p>
          <a:p>
            <a:pPr indent="0" lvl="0" marL="0" rtl="0" algn="l">
              <a:spcBef>
                <a:spcPts val="1200"/>
              </a:spcBef>
              <a:spcAft>
                <a:spcPts val="0"/>
              </a:spcAft>
              <a:buSzPts val="990"/>
              <a:buNone/>
            </a:pPr>
            <a:r>
              <a:t/>
            </a:r>
            <a:endParaRPr sz="174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61" name="Shape 261"/>
        <p:cNvGrpSpPr/>
        <p:nvPr/>
      </p:nvGrpSpPr>
      <p:grpSpPr>
        <a:xfrm>
          <a:off x="0" y="0"/>
          <a:ext cx="0" cy="0"/>
          <a:chOff x="0" y="0"/>
          <a:chExt cx="0" cy="0"/>
        </a:xfrm>
      </p:grpSpPr>
      <p:sp>
        <p:nvSpPr>
          <p:cNvPr id="262" name="Google Shape;262;p48"/>
          <p:cNvSpPr txBox="1"/>
          <p:nvPr>
            <p:ph type="title"/>
          </p:nvPr>
        </p:nvSpPr>
        <p:spPr>
          <a:xfrm>
            <a:off x="678150" y="1303200"/>
            <a:ext cx="7688400" cy="1518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ru">
                <a:solidFill>
                  <a:schemeClr val="dk2"/>
                </a:solidFill>
              </a:rPr>
              <a:t>Ливонская война привела к разорению страны и затяжному экономическому кризису</a:t>
            </a:r>
            <a:endParaRPr>
              <a:solidFill>
                <a:schemeClr val="dk2"/>
              </a:solidFill>
            </a:endParaRPr>
          </a:p>
          <a:p>
            <a:pPr indent="0" lvl="0" marL="0" rtl="0" algn="l">
              <a:spcBef>
                <a:spcPts val="0"/>
              </a:spcBef>
              <a:spcAft>
                <a:spcPts val="0"/>
              </a:spcAft>
              <a:buNone/>
            </a:pPr>
            <a:r>
              <a:t/>
            </a:r>
            <a:endParaRPr>
              <a:solidFill>
                <a:schemeClr val="dk2"/>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49"/>
          <p:cNvSpPr txBox="1"/>
          <p:nvPr>
            <p:ph type="title"/>
          </p:nvPr>
        </p:nvSpPr>
        <p:spPr>
          <a:xfrm>
            <a:off x="729450" y="1144150"/>
            <a:ext cx="7688400" cy="16971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ru" sz="1840"/>
              <a:t>Какой из приведённых исторических фактов можно использовать для аргументации следующей точки зрения: «В ходе опричнины Иван IV стремился не допустить утрату или ослабление своей власти»? Укажите порядковый номер этого факта в списке.</a:t>
            </a:r>
            <a:endParaRPr sz="1840"/>
          </a:p>
          <a:p>
            <a:pPr indent="0" lvl="0" marL="0" rtl="0" algn="l">
              <a:lnSpc>
                <a:spcPct val="115000"/>
              </a:lnSpc>
              <a:spcBef>
                <a:spcPts val="1200"/>
              </a:spcBef>
              <a:spcAft>
                <a:spcPts val="0"/>
              </a:spcAft>
              <a:buNone/>
            </a:pPr>
            <a:r>
              <a:rPr lang="ru" sz="1840"/>
              <a:t>1)  поход Ивана IV на Новгород</a:t>
            </a:r>
            <a:endParaRPr sz="1840"/>
          </a:p>
          <a:p>
            <a:pPr indent="0" lvl="0" marL="0" rtl="0" algn="l">
              <a:lnSpc>
                <a:spcPct val="115000"/>
              </a:lnSpc>
              <a:spcBef>
                <a:spcPts val="1200"/>
              </a:spcBef>
              <a:spcAft>
                <a:spcPts val="0"/>
              </a:spcAft>
              <a:buNone/>
            </a:pPr>
            <a:r>
              <a:rPr lang="ru" sz="1840"/>
              <a:t>2)  создание стрелецкого войска</a:t>
            </a:r>
            <a:endParaRPr sz="1840"/>
          </a:p>
          <a:p>
            <a:pPr indent="0" lvl="0" marL="0" rtl="0" algn="l">
              <a:lnSpc>
                <a:spcPct val="115000"/>
              </a:lnSpc>
              <a:spcBef>
                <a:spcPts val="1200"/>
              </a:spcBef>
              <a:spcAft>
                <a:spcPts val="0"/>
              </a:spcAft>
              <a:buNone/>
            </a:pPr>
            <a:r>
              <a:rPr lang="ru" sz="1840"/>
              <a:t>3)  венчание Ивана IV на царство</a:t>
            </a:r>
            <a:endParaRPr sz="1840"/>
          </a:p>
          <a:p>
            <a:pPr indent="0" lvl="0" marL="0" rtl="0" algn="l">
              <a:lnSpc>
                <a:spcPct val="115000"/>
              </a:lnSpc>
              <a:spcBef>
                <a:spcPts val="1200"/>
              </a:spcBef>
              <a:spcAft>
                <a:spcPts val="0"/>
              </a:spcAft>
              <a:buNone/>
            </a:pPr>
            <a:r>
              <a:rPr lang="ru" sz="1840"/>
              <a:t>Объясните, как с помощью выбранного Вами факта можно аргументировать данную точку зрения.</a:t>
            </a:r>
            <a:endParaRPr sz="1840"/>
          </a:p>
          <a:p>
            <a:pPr indent="0" lvl="0" marL="0" rtl="0" algn="l">
              <a:lnSpc>
                <a:spcPct val="115000"/>
              </a:lnSpc>
              <a:spcBef>
                <a:spcPts val="1200"/>
              </a:spcBef>
              <a:spcAft>
                <a:spcPts val="0"/>
              </a:spcAft>
              <a:buNone/>
            </a:pPr>
            <a:r>
              <a:t/>
            </a:r>
            <a:endParaRPr sz="1840"/>
          </a:p>
          <a:p>
            <a:pPr indent="0" lvl="0" marL="0" rtl="0" algn="l">
              <a:lnSpc>
                <a:spcPct val="115000"/>
              </a:lnSpc>
              <a:spcBef>
                <a:spcPts val="1200"/>
              </a:spcBef>
              <a:spcAft>
                <a:spcPts val="0"/>
              </a:spcAft>
              <a:buNone/>
            </a:pPr>
            <a:r>
              <a:t/>
            </a:r>
            <a:endParaRPr sz="1840"/>
          </a:p>
          <a:p>
            <a:pPr indent="0" lvl="0" marL="0" rtl="0" algn="l">
              <a:lnSpc>
                <a:spcPct val="115000"/>
              </a:lnSpc>
              <a:spcBef>
                <a:spcPts val="1200"/>
              </a:spcBef>
              <a:spcAft>
                <a:spcPts val="0"/>
              </a:spcAft>
              <a:buNone/>
            </a:pPr>
            <a:r>
              <a:t/>
            </a:r>
            <a:endParaRPr sz="1840"/>
          </a:p>
          <a:p>
            <a:pPr indent="0" lvl="0" marL="0" rtl="0" algn="l">
              <a:lnSpc>
                <a:spcPct val="115000"/>
              </a:lnSpc>
              <a:spcBef>
                <a:spcPts val="1200"/>
              </a:spcBef>
              <a:spcAft>
                <a:spcPts val="0"/>
              </a:spcAft>
              <a:buNone/>
            </a:pPr>
            <a:r>
              <a:t/>
            </a:r>
            <a:endParaRPr sz="1840"/>
          </a:p>
          <a:p>
            <a:pPr indent="0" lvl="0" marL="0" rtl="0" algn="l">
              <a:lnSpc>
                <a:spcPct val="115000"/>
              </a:lnSpc>
              <a:spcBef>
                <a:spcPts val="1200"/>
              </a:spcBef>
              <a:spcAft>
                <a:spcPts val="0"/>
              </a:spcAft>
              <a:buSzPts val="990"/>
              <a:buNone/>
            </a:pPr>
            <a:r>
              <a:t/>
            </a:r>
            <a:endParaRPr sz="1840"/>
          </a:p>
          <a:p>
            <a:pPr indent="0" lvl="0" marL="0" rtl="0" algn="l">
              <a:lnSpc>
                <a:spcPct val="115000"/>
              </a:lnSpc>
              <a:spcBef>
                <a:spcPts val="1200"/>
              </a:spcBef>
              <a:spcAft>
                <a:spcPts val="0"/>
              </a:spcAft>
              <a:buSzPts val="990"/>
              <a:buNone/>
            </a:pPr>
            <a:r>
              <a:rPr lang="ru" sz="1740"/>
              <a:t> </a:t>
            </a:r>
            <a:endParaRPr sz="1740"/>
          </a:p>
          <a:p>
            <a:pPr indent="0" lvl="0" marL="0" rtl="0" algn="l">
              <a:spcBef>
                <a:spcPts val="1200"/>
              </a:spcBef>
              <a:spcAft>
                <a:spcPts val="0"/>
              </a:spcAft>
              <a:buSzPts val="990"/>
              <a:buNone/>
            </a:pPr>
            <a:r>
              <a:t/>
            </a:r>
            <a:endParaRPr sz="174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1" name="Shape 271"/>
        <p:cNvGrpSpPr/>
        <p:nvPr/>
      </p:nvGrpSpPr>
      <p:grpSpPr>
        <a:xfrm>
          <a:off x="0" y="0"/>
          <a:ext cx="0" cy="0"/>
          <a:chOff x="0" y="0"/>
          <a:chExt cx="0" cy="0"/>
        </a:xfrm>
      </p:grpSpPr>
      <p:sp>
        <p:nvSpPr>
          <p:cNvPr id="272" name="Google Shape;272;p50"/>
          <p:cNvSpPr txBox="1"/>
          <p:nvPr>
            <p:ph type="title"/>
          </p:nvPr>
        </p:nvSpPr>
        <p:spPr>
          <a:xfrm>
            <a:off x="678150" y="1303200"/>
            <a:ext cx="7688400" cy="1518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ru">
                <a:solidFill>
                  <a:schemeClr val="dk2"/>
                </a:solidFill>
              </a:rPr>
              <a:t>Поход на Новгород Иваном IV преследовал цель не допустить переход Новгорода в подданство к польскому королю</a:t>
            </a:r>
            <a:endParaRPr>
              <a:solidFill>
                <a:schemeClr val="dk2"/>
              </a:solidFill>
            </a:endParaRPr>
          </a:p>
          <a:p>
            <a:pPr indent="0" lvl="0" marL="0" rtl="0" algn="l">
              <a:spcBef>
                <a:spcPts val="0"/>
              </a:spcBef>
              <a:spcAft>
                <a:spcPts val="0"/>
              </a:spcAft>
              <a:buNone/>
            </a:pPr>
            <a:r>
              <a:t/>
            </a:r>
            <a:endParaRPr>
              <a:solidFill>
                <a:schemeClr val="dk2"/>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51"/>
          <p:cNvSpPr txBox="1"/>
          <p:nvPr>
            <p:ph type="title"/>
          </p:nvPr>
        </p:nvSpPr>
        <p:spPr>
          <a:xfrm>
            <a:off x="729450" y="1144150"/>
            <a:ext cx="7688400" cy="16971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ru" sz="1840"/>
              <a:t>Какой из приведённых исторических фактов можно использовать для аргументации следующей точки зрения: «В ходе опричнины Иван IV пытался устранить угрозы для своей власти»? Укажите порядковый номер этого факта в списке.</a:t>
            </a:r>
            <a:endParaRPr sz="1840"/>
          </a:p>
          <a:p>
            <a:pPr indent="0" lvl="0" marL="0" rtl="0" algn="l">
              <a:lnSpc>
                <a:spcPct val="115000"/>
              </a:lnSpc>
              <a:spcBef>
                <a:spcPts val="1200"/>
              </a:spcBef>
              <a:spcAft>
                <a:spcPts val="0"/>
              </a:spcAft>
              <a:buNone/>
            </a:pPr>
            <a:r>
              <a:rPr lang="ru" sz="1840"/>
              <a:t>1)  отмена кормлений</a:t>
            </a:r>
            <a:endParaRPr sz="1840"/>
          </a:p>
          <a:p>
            <a:pPr indent="0" lvl="0" marL="0" rtl="0" algn="l">
              <a:lnSpc>
                <a:spcPct val="115000"/>
              </a:lnSpc>
              <a:spcBef>
                <a:spcPts val="1200"/>
              </a:spcBef>
              <a:spcAft>
                <a:spcPts val="0"/>
              </a:spcAft>
              <a:buNone/>
            </a:pPr>
            <a:r>
              <a:rPr lang="ru" sz="1840"/>
              <a:t>2)  гибель князя Владимира Старицкого</a:t>
            </a:r>
            <a:endParaRPr sz="1840"/>
          </a:p>
          <a:p>
            <a:pPr indent="0" lvl="0" marL="0" rtl="0" algn="l">
              <a:lnSpc>
                <a:spcPct val="115000"/>
              </a:lnSpc>
              <a:spcBef>
                <a:spcPts val="1200"/>
              </a:spcBef>
              <a:spcAft>
                <a:spcPts val="0"/>
              </a:spcAft>
              <a:buNone/>
            </a:pPr>
            <a:r>
              <a:rPr lang="ru" sz="1840"/>
              <a:t>3)  созыв первого Земского собора</a:t>
            </a:r>
            <a:endParaRPr sz="1840"/>
          </a:p>
          <a:p>
            <a:pPr indent="0" lvl="0" marL="0" rtl="0" algn="l">
              <a:lnSpc>
                <a:spcPct val="115000"/>
              </a:lnSpc>
              <a:spcBef>
                <a:spcPts val="1200"/>
              </a:spcBef>
              <a:spcAft>
                <a:spcPts val="0"/>
              </a:spcAft>
              <a:buNone/>
            </a:pPr>
            <a:r>
              <a:rPr lang="ru" sz="1840"/>
              <a:t> Объясните, как с помощью выбранного Вами факта можно аргументировать данную точку зрения.</a:t>
            </a:r>
            <a:endParaRPr sz="1840"/>
          </a:p>
          <a:p>
            <a:pPr indent="0" lvl="0" marL="0" rtl="0" algn="l">
              <a:lnSpc>
                <a:spcPct val="115000"/>
              </a:lnSpc>
              <a:spcBef>
                <a:spcPts val="1200"/>
              </a:spcBef>
              <a:spcAft>
                <a:spcPts val="0"/>
              </a:spcAft>
              <a:buSzPts val="990"/>
              <a:buNone/>
            </a:pPr>
            <a:r>
              <a:t/>
            </a:r>
            <a:endParaRPr sz="1840"/>
          </a:p>
          <a:p>
            <a:pPr indent="0" lvl="0" marL="0" rtl="0" algn="l">
              <a:spcBef>
                <a:spcPts val="1200"/>
              </a:spcBef>
              <a:spcAft>
                <a:spcPts val="0"/>
              </a:spcAft>
              <a:buSzPts val="990"/>
              <a:buNone/>
            </a:pPr>
            <a:r>
              <a:t/>
            </a:r>
            <a:endParaRPr sz="174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1" name="Shape 101"/>
        <p:cNvGrpSpPr/>
        <p:nvPr/>
      </p:nvGrpSpPr>
      <p:grpSpPr>
        <a:xfrm>
          <a:off x="0" y="0"/>
          <a:ext cx="0" cy="0"/>
          <a:chOff x="0" y="0"/>
          <a:chExt cx="0" cy="0"/>
        </a:xfrm>
      </p:grpSpPr>
      <p:sp>
        <p:nvSpPr>
          <p:cNvPr id="102" name="Google Shape;102;p16"/>
          <p:cNvSpPr txBox="1"/>
          <p:nvPr>
            <p:ph type="title"/>
          </p:nvPr>
        </p:nvSpPr>
        <p:spPr>
          <a:xfrm>
            <a:off x="245000" y="53875"/>
            <a:ext cx="8722500" cy="4585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sz="2700">
              <a:solidFill>
                <a:schemeClr val="dk2"/>
              </a:solidFill>
            </a:endParaRPr>
          </a:p>
          <a:p>
            <a:pPr indent="0" lvl="0" marL="0" rtl="0" algn="l">
              <a:spcBef>
                <a:spcPts val="0"/>
              </a:spcBef>
              <a:spcAft>
                <a:spcPts val="0"/>
              </a:spcAft>
              <a:buNone/>
            </a:pPr>
            <a:r>
              <a:rPr lang="ru" sz="2700">
                <a:solidFill>
                  <a:schemeClr val="dk2"/>
                </a:solidFill>
              </a:rPr>
              <a:t>В России в XVI в. появляются разногласия по вопросу владения церковью землей: Иосифляне считали, </a:t>
            </a:r>
            <a:r>
              <a:rPr lang="ru" sz="2700">
                <a:solidFill>
                  <a:srgbClr val="333333"/>
                </a:solidFill>
                <a:highlight>
                  <a:srgbClr val="FFFFFF"/>
                </a:highlight>
                <a:latin typeface="Arial"/>
                <a:ea typeface="Arial"/>
                <a:cs typeface="Arial"/>
                <a:sym typeface="Arial"/>
              </a:rPr>
              <a:t>Русская православная церковь должна быть богатой. По мнению иосифлян, церковь должна была владеть землей. Нестяжатели же считали, что церковь не должна владеть большим количеством земли. </a:t>
            </a:r>
            <a:endParaRPr sz="2700">
              <a:solidFill>
                <a:schemeClr val="dk2"/>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81" name="Shape 281"/>
        <p:cNvGrpSpPr/>
        <p:nvPr/>
      </p:nvGrpSpPr>
      <p:grpSpPr>
        <a:xfrm>
          <a:off x="0" y="0"/>
          <a:ext cx="0" cy="0"/>
          <a:chOff x="0" y="0"/>
          <a:chExt cx="0" cy="0"/>
        </a:xfrm>
      </p:grpSpPr>
      <p:sp>
        <p:nvSpPr>
          <p:cNvPr id="282" name="Google Shape;282;p52"/>
          <p:cNvSpPr txBox="1"/>
          <p:nvPr>
            <p:ph type="title"/>
          </p:nvPr>
        </p:nvSpPr>
        <p:spPr>
          <a:xfrm>
            <a:off x="678150" y="1303200"/>
            <a:ext cx="7688400" cy="1518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ru">
                <a:solidFill>
                  <a:schemeClr val="dk2"/>
                </a:solidFill>
              </a:rPr>
              <a:t>Иван Грозный приказал умертвить своего брата - Владимира Старицкого, чтобы у бояр не возникло мыслей присягнуть ему</a:t>
            </a:r>
            <a:endParaRPr>
              <a:solidFill>
                <a:schemeClr val="dk2"/>
              </a:solidFill>
            </a:endParaRPr>
          </a:p>
          <a:p>
            <a:pPr indent="0" lvl="0" marL="0" rtl="0" algn="l">
              <a:spcBef>
                <a:spcPts val="0"/>
              </a:spcBef>
              <a:spcAft>
                <a:spcPts val="0"/>
              </a:spcAft>
              <a:buNone/>
            </a:pPr>
            <a:r>
              <a:t/>
            </a:r>
            <a:endParaRPr>
              <a:solidFill>
                <a:schemeClr val="dk2"/>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53"/>
          <p:cNvSpPr txBox="1"/>
          <p:nvPr>
            <p:ph type="title"/>
          </p:nvPr>
        </p:nvSpPr>
        <p:spPr>
          <a:xfrm>
            <a:off x="729450" y="1099250"/>
            <a:ext cx="7688400" cy="1741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ru" sz="1829"/>
              <a:t>Какой из приведённых исторических фактов можно использовать для аргументации следующей точки зрения: «В период правления Ивана IV шёл процесс закрепощения крестьян»? Укажите порядковый номер этого факта в списке.</a:t>
            </a:r>
            <a:endParaRPr sz="1829"/>
          </a:p>
          <a:p>
            <a:pPr indent="0" lvl="0" marL="0" rtl="0" algn="l">
              <a:lnSpc>
                <a:spcPct val="115000"/>
              </a:lnSpc>
              <a:spcBef>
                <a:spcPts val="1200"/>
              </a:spcBef>
              <a:spcAft>
                <a:spcPts val="0"/>
              </a:spcAft>
              <a:buNone/>
            </a:pPr>
            <a:r>
              <a:rPr lang="ru" sz="1829"/>
              <a:t> </a:t>
            </a:r>
            <a:endParaRPr sz="1829"/>
          </a:p>
          <a:p>
            <a:pPr indent="0" lvl="0" marL="0" rtl="0" algn="l">
              <a:lnSpc>
                <a:spcPct val="115000"/>
              </a:lnSpc>
              <a:spcBef>
                <a:spcPts val="1200"/>
              </a:spcBef>
              <a:spcAft>
                <a:spcPts val="0"/>
              </a:spcAft>
              <a:buNone/>
            </a:pPr>
            <a:r>
              <a:rPr lang="ru" sz="1829"/>
              <a:t>1)  введение пожилого</a:t>
            </a:r>
            <a:endParaRPr sz="1829"/>
          </a:p>
          <a:p>
            <a:pPr indent="0" lvl="0" marL="0" rtl="0" algn="l">
              <a:lnSpc>
                <a:spcPct val="115000"/>
              </a:lnSpc>
              <a:spcBef>
                <a:spcPts val="1200"/>
              </a:spcBef>
              <a:spcAft>
                <a:spcPts val="0"/>
              </a:spcAft>
              <a:buNone/>
            </a:pPr>
            <a:r>
              <a:rPr lang="ru" sz="1829"/>
              <a:t>2)  отмена урочных лет</a:t>
            </a:r>
            <a:endParaRPr sz="1829"/>
          </a:p>
          <a:p>
            <a:pPr indent="0" lvl="0" marL="0" rtl="0" algn="l">
              <a:lnSpc>
                <a:spcPct val="115000"/>
              </a:lnSpc>
              <a:spcBef>
                <a:spcPts val="1200"/>
              </a:spcBef>
              <a:spcAft>
                <a:spcPts val="0"/>
              </a:spcAft>
              <a:buNone/>
            </a:pPr>
            <a:r>
              <a:rPr lang="ru" sz="1829"/>
              <a:t>3)  введение заповедных лет</a:t>
            </a:r>
            <a:endParaRPr sz="1829"/>
          </a:p>
          <a:p>
            <a:pPr indent="0" lvl="0" marL="0" rtl="0" algn="l">
              <a:lnSpc>
                <a:spcPct val="115000"/>
              </a:lnSpc>
              <a:spcBef>
                <a:spcPts val="1200"/>
              </a:spcBef>
              <a:spcAft>
                <a:spcPts val="0"/>
              </a:spcAft>
              <a:buNone/>
            </a:pPr>
            <a:r>
              <a:rPr lang="ru" sz="1829"/>
              <a:t> Объясните, как с помощью выбранного Вами факта можно аргументировать данную точку зрения.</a:t>
            </a:r>
            <a:endParaRPr sz="1829"/>
          </a:p>
          <a:p>
            <a:pPr indent="0" lvl="0" marL="0" rtl="0" algn="l">
              <a:lnSpc>
                <a:spcPct val="115000"/>
              </a:lnSpc>
              <a:spcBef>
                <a:spcPts val="1200"/>
              </a:spcBef>
              <a:spcAft>
                <a:spcPts val="0"/>
              </a:spcAft>
              <a:buNone/>
            </a:pPr>
            <a:r>
              <a:t/>
            </a:r>
            <a:endParaRPr sz="1829"/>
          </a:p>
          <a:p>
            <a:pPr indent="0" lvl="0" marL="0" rtl="0" algn="l">
              <a:lnSpc>
                <a:spcPct val="115000"/>
              </a:lnSpc>
              <a:spcBef>
                <a:spcPts val="1200"/>
              </a:spcBef>
              <a:spcAft>
                <a:spcPts val="0"/>
              </a:spcAft>
              <a:buSzPts val="990"/>
              <a:buNone/>
            </a:pPr>
            <a:r>
              <a:t/>
            </a:r>
            <a:endParaRPr sz="1829"/>
          </a:p>
          <a:p>
            <a:pPr indent="0" lvl="0" marL="0" rtl="0" algn="l">
              <a:spcBef>
                <a:spcPts val="1200"/>
              </a:spcBef>
              <a:spcAft>
                <a:spcPts val="0"/>
              </a:spcAft>
              <a:buSzPts val="990"/>
              <a:buNone/>
            </a:pPr>
            <a:r>
              <a:t/>
            </a:r>
            <a:endParaRPr sz="1530"/>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91" name="Shape 291"/>
        <p:cNvGrpSpPr/>
        <p:nvPr/>
      </p:nvGrpSpPr>
      <p:grpSpPr>
        <a:xfrm>
          <a:off x="0" y="0"/>
          <a:ext cx="0" cy="0"/>
          <a:chOff x="0" y="0"/>
          <a:chExt cx="0" cy="0"/>
        </a:xfrm>
      </p:grpSpPr>
      <p:sp>
        <p:nvSpPr>
          <p:cNvPr id="292" name="Google Shape;292;p54"/>
          <p:cNvSpPr txBox="1"/>
          <p:nvPr>
            <p:ph type="title"/>
          </p:nvPr>
        </p:nvSpPr>
        <p:spPr>
          <a:xfrm>
            <a:off x="678150" y="1303200"/>
            <a:ext cx="7688400" cy="1518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ru">
                <a:solidFill>
                  <a:schemeClr val="dk2"/>
                </a:solidFill>
              </a:rPr>
              <a:t>Ввод заповедных лет запретил крестьянам менять владельца</a:t>
            </a:r>
            <a:endParaRPr>
              <a:solidFill>
                <a:schemeClr val="dk2"/>
              </a:solidFill>
            </a:endParaRPr>
          </a:p>
          <a:p>
            <a:pPr indent="0" lvl="0" marL="0" rtl="0" algn="l">
              <a:spcBef>
                <a:spcPts val="0"/>
              </a:spcBef>
              <a:spcAft>
                <a:spcPts val="0"/>
              </a:spcAft>
              <a:buNone/>
            </a:pPr>
            <a:r>
              <a:rPr lang="ru">
                <a:solidFill>
                  <a:schemeClr val="dk2"/>
                </a:solidFill>
              </a:rPr>
              <a:t>в определенные годы</a:t>
            </a:r>
            <a:endParaRPr>
              <a:solidFill>
                <a:schemeClr val="dk2"/>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55"/>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ru" sz="1740"/>
              <a:t>Какой из привёденных исторических фактов можно использовать для аргументации следующей точки зрения: «В России в XVI веке официально закрепляется автокефалия православной церкви»? Укажите порядковый номер этого факта в списке.</a:t>
            </a:r>
            <a:endParaRPr sz="1740"/>
          </a:p>
          <a:p>
            <a:pPr indent="0" lvl="0" marL="0" rtl="0" algn="l">
              <a:lnSpc>
                <a:spcPct val="115000"/>
              </a:lnSpc>
              <a:spcBef>
                <a:spcPts val="1200"/>
              </a:spcBef>
              <a:spcAft>
                <a:spcPts val="0"/>
              </a:spcAft>
              <a:buNone/>
            </a:pPr>
            <a:r>
              <a:rPr lang="ru" sz="1740"/>
              <a:t>1.  деятельность митрополита Филиппа</a:t>
            </a:r>
            <a:endParaRPr sz="1740"/>
          </a:p>
          <a:p>
            <a:pPr indent="0" lvl="0" marL="0" rtl="0" algn="l">
              <a:lnSpc>
                <a:spcPct val="115000"/>
              </a:lnSpc>
              <a:spcBef>
                <a:spcPts val="1200"/>
              </a:spcBef>
              <a:spcAft>
                <a:spcPts val="0"/>
              </a:spcAft>
              <a:buNone/>
            </a:pPr>
            <a:r>
              <a:rPr lang="ru" sz="1740"/>
              <a:t>2.  проведение Стоглавого Собора</a:t>
            </a:r>
            <a:endParaRPr sz="1740"/>
          </a:p>
          <a:p>
            <a:pPr indent="0" lvl="0" marL="0" rtl="0" algn="l">
              <a:lnSpc>
                <a:spcPct val="115000"/>
              </a:lnSpc>
              <a:spcBef>
                <a:spcPts val="1200"/>
              </a:spcBef>
              <a:spcAft>
                <a:spcPts val="0"/>
              </a:spcAft>
              <a:buNone/>
            </a:pPr>
            <a:r>
              <a:rPr lang="ru" sz="1740"/>
              <a:t>3.  учреждение Патриаршества в Московском царстве</a:t>
            </a:r>
            <a:endParaRPr sz="1740"/>
          </a:p>
          <a:p>
            <a:pPr indent="0" lvl="0" marL="0" rtl="0" algn="l">
              <a:lnSpc>
                <a:spcPct val="115000"/>
              </a:lnSpc>
              <a:spcBef>
                <a:spcPts val="1200"/>
              </a:spcBef>
              <a:spcAft>
                <a:spcPts val="0"/>
              </a:spcAft>
              <a:buNone/>
            </a:pPr>
            <a:r>
              <a:rPr lang="ru" sz="1740"/>
              <a:t>Объясните, как с помощью выбранного Вами факта можно аргументировать данную точку зрения.</a:t>
            </a:r>
            <a:endParaRPr sz="1740"/>
          </a:p>
          <a:p>
            <a:pPr indent="0" lvl="0" marL="0" rtl="0" algn="l">
              <a:lnSpc>
                <a:spcPct val="115000"/>
              </a:lnSpc>
              <a:spcBef>
                <a:spcPts val="1200"/>
              </a:spcBef>
              <a:spcAft>
                <a:spcPts val="0"/>
              </a:spcAft>
              <a:buNone/>
            </a:pPr>
            <a:r>
              <a:t/>
            </a:r>
            <a:endParaRPr sz="1840"/>
          </a:p>
          <a:p>
            <a:pPr indent="0" lvl="0" marL="0" rtl="0" algn="l">
              <a:lnSpc>
                <a:spcPct val="115000"/>
              </a:lnSpc>
              <a:spcBef>
                <a:spcPts val="1200"/>
              </a:spcBef>
              <a:spcAft>
                <a:spcPts val="0"/>
              </a:spcAft>
              <a:buNone/>
            </a:pPr>
            <a:r>
              <a:rPr lang="ru" sz="1840"/>
              <a:t> </a:t>
            </a:r>
            <a:endParaRPr sz="1840"/>
          </a:p>
          <a:p>
            <a:pPr indent="0" lvl="0" marL="0" rtl="0" algn="l">
              <a:lnSpc>
                <a:spcPct val="115000"/>
              </a:lnSpc>
              <a:spcBef>
                <a:spcPts val="1200"/>
              </a:spcBef>
              <a:spcAft>
                <a:spcPts val="0"/>
              </a:spcAft>
              <a:buNone/>
            </a:pPr>
            <a:r>
              <a:rPr lang="ru" sz="1840"/>
              <a:t>Объясните, как с помощью выбранного Вами факта можно аргументировать данную точку зрения.</a:t>
            </a:r>
            <a:endParaRPr sz="1840"/>
          </a:p>
          <a:p>
            <a:pPr indent="0" lvl="0" marL="0" rtl="0" algn="l">
              <a:lnSpc>
                <a:spcPct val="115000"/>
              </a:lnSpc>
              <a:spcBef>
                <a:spcPts val="1200"/>
              </a:spcBef>
              <a:spcAft>
                <a:spcPts val="0"/>
              </a:spcAft>
              <a:buSzPts val="990"/>
              <a:buNone/>
            </a:pPr>
            <a:r>
              <a:t/>
            </a:r>
            <a:endParaRPr sz="1840"/>
          </a:p>
          <a:p>
            <a:pPr indent="0" lvl="0" marL="0" rtl="0" algn="l">
              <a:lnSpc>
                <a:spcPct val="115000"/>
              </a:lnSpc>
              <a:spcBef>
                <a:spcPts val="1200"/>
              </a:spcBef>
              <a:spcAft>
                <a:spcPts val="0"/>
              </a:spcAft>
              <a:buSzPts val="990"/>
              <a:buNone/>
            </a:pPr>
            <a:r>
              <a:rPr lang="ru" sz="1740"/>
              <a:t> </a:t>
            </a:r>
            <a:endParaRPr sz="1740"/>
          </a:p>
          <a:p>
            <a:pPr indent="0" lvl="0" marL="0" rtl="0" algn="l">
              <a:spcBef>
                <a:spcPts val="1200"/>
              </a:spcBef>
              <a:spcAft>
                <a:spcPts val="0"/>
              </a:spcAft>
              <a:buSzPts val="990"/>
              <a:buNone/>
            </a:pPr>
            <a:r>
              <a:t/>
            </a:r>
            <a:endParaRPr sz="1740"/>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01" name="Shape 301"/>
        <p:cNvGrpSpPr/>
        <p:nvPr/>
      </p:nvGrpSpPr>
      <p:grpSpPr>
        <a:xfrm>
          <a:off x="0" y="0"/>
          <a:ext cx="0" cy="0"/>
          <a:chOff x="0" y="0"/>
          <a:chExt cx="0" cy="0"/>
        </a:xfrm>
      </p:grpSpPr>
      <p:sp>
        <p:nvSpPr>
          <p:cNvPr id="302" name="Google Shape;302;p56"/>
          <p:cNvSpPr txBox="1"/>
          <p:nvPr>
            <p:ph type="title"/>
          </p:nvPr>
        </p:nvSpPr>
        <p:spPr>
          <a:xfrm>
            <a:off x="678150" y="1303200"/>
            <a:ext cx="7688400" cy="1518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ru">
                <a:solidFill>
                  <a:schemeClr val="dk2"/>
                </a:solidFill>
              </a:rPr>
              <a:t>В России в конце XVI века создается патриаршество, что обеспечивает самостоятельность Московской церкви, первым патриархом стал Иов</a:t>
            </a:r>
            <a:endParaRPr>
              <a:solidFill>
                <a:schemeClr val="dk2"/>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57"/>
          <p:cNvSpPr txBox="1"/>
          <p:nvPr>
            <p:ph type="title"/>
          </p:nvPr>
        </p:nvSpPr>
        <p:spPr>
          <a:xfrm>
            <a:off x="729450" y="1099250"/>
            <a:ext cx="7688400" cy="1741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SzPts val="990"/>
              <a:buNone/>
            </a:pPr>
            <a:r>
              <a:rPr lang="ru" sz="1829"/>
              <a:t>Какой из привёденных исторических фактов можно использовать для аргументации следующей точки зрения: «При Федоре Иоанновиче происходит дальнейшее закрепощение крестьян»? Укажите порядковый номер этого факта в списке.</a:t>
            </a:r>
            <a:endParaRPr sz="1829"/>
          </a:p>
          <a:p>
            <a:pPr indent="0" lvl="0" marL="0" rtl="0" algn="l">
              <a:lnSpc>
                <a:spcPct val="115000"/>
              </a:lnSpc>
              <a:spcBef>
                <a:spcPts val="1200"/>
              </a:spcBef>
              <a:spcAft>
                <a:spcPts val="0"/>
              </a:spcAft>
              <a:buSzPts val="990"/>
              <a:buNone/>
            </a:pPr>
            <a:r>
              <a:rPr lang="ru" sz="1829"/>
              <a:t>1.  Принятие Судебника</a:t>
            </a:r>
            <a:endParaRPr sz="1829"/>
          </a:p>
          <a:p>
            <a:pPr indent="0" lvl="0" marL="0" rtl="0" algn="l">
              <a:lnSpc>
                <a:spcPct val="115000"/>
              </a:lnSpc>
              <a:spcBef>
                <a:spcPts val="1200"/>
              </a:spcBef>
              <a:spcAft>
                <a:spcPts val="0"/>
              </a:spcAft>
              <a:buSzPts val="990"/>
              <a:buNone/>
            </a:pPr>
            <a:r>
              <a:rPr lang="ru" sz="1829"/>
              <a:t>2.  введение урочных лет</a:t>
            </a:r>
            <a:endParaRPr sz="1829"/>
          </a:p>
          <a:p>
            <a:pPr indent="0" lvl="0" marL="0" rtl="0" algn="l">
              <a:lnSpc>
                <a:spcPct val="115000"/>
              </a:lnSpc>
              <a:spcBef>
                <a:spcPts val="1200"/>
              </a:spcBef>
              <a:spcAft>
                <a:spcPts val="0"/>
              </a:spcAft>
              <a:buSzPts val="990"/>
              <a:buNone/>
            </a:pPr>
            <a:r>
              <a:rPr lang="ru" sz="1829"/>
              <a:t>3.  поход Ермака Тимофеевича</a:t>
            </a:r>
            <a:endParaRPr sz="1829"/>
          </a:p>
          <a:p>
            <a:pPr indent="0" lvl="0" marL="0" rtl="0" algn="l">
              <a:lnSpc>
                <a:spcPct val="115000"/>
              </a:lnSpc>
              <a:spcBef>
                <a:spcPts val="1200"/>
              </a:spcBef>
              <a:spcAft>
                <a:spcPts val="0"/>
              </a:spcAft>
              <a:buSzPts val="990"/>
              <a:buNone/>
            </a:pPr>
            <a:r>
              <a:rPr lang="ru" sz="1829"/>
              <a:t> </a:t>
            </a:r>
            <a:endParaRPr sz="1829"/>
          </a:p>
          <a:p>
            <a:pPr indent="0" lvl="0" marL="0" rtl="0" algn="l">
              <a:lnSpc>
                <a:spcPct val="115000"/>
              </a:lnSpc>
              <a:spcBef>
                <a:spcPts val="1200"/>
              </a:spcBef>
              <a:spcAft>
                <a:spcPts val="0"/>
              </a:spcAft>
              <a:buSzPts val="990"/>
              <a:buNone/>
            </a:pPr>
            <a:r>
              <a:rPr lang="ru" sz="1829"/>
              <a:t>Объясните, как с помощью выбранного Вами факта можно аргументировать данную точку зрения.</a:t>
            </a:r>
            <a:endParaRPr sz="1829"/>
          </a:p>
          <a:p>
            <a:pPr indent="0" lvl="0" marL="0" rtl="0" algn="l">
              <a:spcBef>
                <a:spcPts val="1200"/>
              </a:spcBef>
              <a:spcAft>
                <a:spcPts val="0"/>
              </a:spcAft>
              <a:buSzPts val="990"/>
              <a:buNone/>
            </a:pPr>
            <a:r>
              <a:t/>
            </a:r>
            <a:endParaRPr sz="1530"/>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11" name="Shape 311"/>
        <p:cNvGrpSpPr/>
        <p:nvPr/>
      </p:nvGrpSpPr>
      <p:grpSpPr>
        <a:xfrm>
          <a:off x="0" y="0"/>
          <a:ext cx="0" cy="0"/>
          <a:chOff x="0" y="0"/>
          <a:chExt cx="0" cy="0"/>
        </a:xfrm>
      </p:grpSpPr>
      <p:sp>
        <p:nvSpPr>
          <p:cNvPr id="312" name="Google Shape;312;p58"/>
          <p:cNvSpPr txBox="1"/>
          <p:nvPr>
            <p:ph type="title"/>
          </p:nvPr>
        </p:nvSpPr>
        <p:spPr>
          <a:xfrm>
            <a:off x="678150" y="759350"/>
            <a:ext cx="7688400" cy="20625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ru">
                <a:solidFill>
                  <a:schemeClr val="dk2"/>
                </a:solidFill>
              </a:rPr>
              <a:t>Ввод Федором урочных лет запретил крестьянам менять владельца, также теперь при бегстве от владельца они объявлялись в 5 летний розыск</a:t>
            </a:r>
            <a:endParaRPr>
              <a:solidFill>
                <a:schemeClr val="dk2"/>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sp>
        <p:nvSpPr>
          <p:cNvPr id="317" name="Google Shape;317;p59"/>
          <p:cNvSpPr txBox="1"/>
          <p:nvPr>
            <p:ph type="title"/>
          </p:nvPr>
        </p:nvSpPr>
        <p:spPr>
          <a:xfrm>
            <a:off x="729450" y="1099250"/>
            <a:ext cx="7688400" cy="1741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ru" sz="1829"/>
              <a:t>Какой из приведённых исторических фактов можно использовать для аргументации следующей точки зрения: «Внутриполитическое положение России к концу XVI в. было крайне неустойчивым»? Укажите порядковый номер этого факта в списке.</a:t>
            </a:r>
            <a:endParaRPr sz="1829"/>
          </a:p>
          <a:p>
            <a:pPr indent="0" lvl="0" marL="0" rtl="0" algn="l">
              <a:lnSpc>
                <a:spcPct val="115000"/>
              </a:lnSpc>
              <a:spcBef>
                <a:spcPts val="1200"/>
              </a:spcBef>
              <a:spcAft>
                <a:spcPts val="0"/>
              </a:spcAft>
              <a:buNone/>
            </a:pPr>
            <a:r>
              <a:rPr lang="ru" sz="1829"/>
              <a:t>1)  приход к власти Семибоярщины</a:t>
            </a:r>
            <a:endParaRPr sz="1829"/>
          </a:p>
          <a:p>
            <a:pPr indent="0" lvl="0" marL="0" rtl="0" algn="l">
              <a:lnSpc>
                <a:spcPct val="115000"/>
              </a:lnSpc>
              <a:spcBef>
                <a:spcPts val="1200"/>
              </a:spcBef>
              <a:spcAft>
                <a:spcPts val="0"/>
              </a:spcAft>
              <a:buNone/>
            </a:pPr>
            <a:r>
              <a:rPr lang="ru" sz="1829"/>
              <a:t>2)  смерть в Угличе царевича Дмитрия</a:t>
            </a:r>
            <a:endParaRPr sz="1829"/>
          </a:p>
          <a:p>
            <a:pPr indent="0" lvl="0" marL="0" rtl="0" algn="l">
              <a:lnSpc>
                <a:spcPct val="115000"/>
              </a:lnSpc>
              <a:spcBef>
                <a:spcPts val="1200"/>
              </a:spcBef>
              <a:spcAft>
                <a:spcPts val="0"/>
              </a:spcAft>
              <a:buNone/>
            </a:pPr>
            <a:r>
              <a:rPr lang="ru" sz="1829"/>
              <a:t>3)  заключение Тявзинского мирного договора</a:t>
            </a:r>
            <a:endParaRPr sz="1829"/>
          </a:p>
          <a:p>
            <a:pPr indent="0" lvl="0" marL="0" rtl="0" algn="l">
              <a:lnSpc>
                <a:spcPct val="115000"/>
              </a:lnSpc>
              <a:spcBef>
                <a:spcPts val="1200"/>
              </a:spcBef>
              <a:spcAft>
                <a:spcPts val="0"/>
              </a:spcAft>
              <a:buNone/>
            </a:pPr>
            <a:r>
              <a:rPr lang="ru" sz="1829"/>
              <a:t>Объясните, как с помощью выбранного Вами факта можно аргументировать данную точку зрения.</a:t>
            </a:r>
            <a:endParaRPr sz="1829"/>
          </a:p>
          <a:p>
            <a:pPr indent="0" lvl="0" marL="0" rtl="0" algn="l">
              <a:spcBef>
                <a:spcPts val="1200"/>
              </a:spcBef>
              <a:spcAft>
                <a:spcPts val="0"/>
              </a:spcAft>
              <a:buSzPts val="990"/>
              <a:buNone/>
            </a:pPr>
            <a:r>
              <a:t/>
            </a:r>
            <a:endParaRPr sz="1829"/>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21" name="Shape 321"/>
        <p:cNvGrpSpPr/>
        <p:nvPr/>
      </p:nvGrpSpPr>
      <p:grpSpPr>
        <a:xfrm>
          <a:off x="0" y="0"/>
          <a:ext cx="0" cy="0"/>
          <a:chOff x="0" y="0"/>
          <a:chExt cx="0" cy="0"/>
        </a:xfrm>
      </p:grpSpPr>
      <p:sp>
        <p:nvSpPr>
          <p:cNvPr id="322" name="Google Shape;322;p60"/>
          <p:cNvSpPr txBox="1"/>
          <p:nvPr>
            <p:ph type="title"/>
          </p:nvPr>
        </p:nvSpPr>
        <p:spPr>
          <a:xfrm>
            <a:off x="678150" y="759350"/>
            <a:ext cx="7688400" cy="20625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ru">
                <a:solidFill>
                  <a:schemeClr val="dk2"/>
                </a:solidFill>
              </a:rPr>
              <a:t>Смерть Царевича Дмитрий привела к тому, что у бездетного Федора Ивановича больше не осталось наследников, династия Рюриковичей пресеклась</a:t>
            </a:r>
            <a:endParaRPr>
              <a:solidFill>
                <a:schemeClr val="dk2"/>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61"/>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ru" sz="1740"/>
              <a:t>Какой из привёденных исторических фактов можно использовать для аргументации следующей точки зрения: «Внешняя политика России в период царствования Федора Иоанновича была успешной и улучшилось международное положение страны»? Укажите порядковый номер этого факта в списке.</a:t>
            </a:r>
            <a:endParaRPr sz="1740"/>
          </a:p>
          <a:p>
            <a:pPr indent="0" lvl="0" marL="0" rtl="0" algn="l">
              <a:lnSpc>
                <a:spcPct val="115000"/>
              </a:lnSpc>
              <a:spcBef>
                <a:spcPts val="1200"/>
              </a:spcBef>
              <a:spcAft>
                <a:spcPts val="0"/>
              </a:spcAft>
              <a:buNone/>
            </a:pPr>
            <a:r>
              <a:rPr lang="ru" sz="1740"/>
              <a:t>1.  подписание Тявзинского мира</a:t>
            </a:r>
            <a:endParaRPr sz="1740"/>
          </a:p>
          <a:p>
            <a:pPr indent="0" lvl="0" marL="0" rtl="0" algn="l">
              <a:lnSpc>
                <a:spcPct val="115000"/>
              </a:lnSpc>
              <a:spcBef>
                <a:spcPts val="1200"/>
              </a:spcBef>
              <a:spcAft>
                <a:spcPts val="0"/>
              </a:spcAft>
              <a:buNone/>
            </a:pPr>
            <a:r>
              <a:rPr lang="ru" sz="1740"/>
              <a:t>2.  введение урочных лет</a:t>
            </a:r>
            <a:endParaRPr sz="1740"/>
          </a:p>
          <a:p>
            <a:pPr indent="0" lvl="0" marL="0" rtl="0" algn="l">
              <a:lnSpc>
                <a:spcPct val="115000"/>
              </a:lnSpc>
              <a:spcBef>
                <a:spcPts val="1200"/>
              </a:spcBef>
              <a:spcAft>
                <a:spcPts val="0"/>
              </a:spcAft>
              <a:buNone/>
            </a:pPr>
            <a:r>
              <a:rPr lang="ru" sz="1740"/>
              <a:t>3.  поход Ермака Тимофеевича</a:t>
            </a:r>
            <a:endParaRPr sz="1740"/>
          </a:p>
          <a:p>
            <a:pPr indent="0" lvl="0" marL="0" rtl="0" algn="l">
              <a:lnSpc>
                <a:spcPct val="115000"/>
              </a:lnSpc>
              <a:spcBef>
                <a:spcPts val="1200"/>
              </a:spcBef>
              <a:spcAft>
                <a:spcPts val="0"/>
              </a:spcAft>
              <a:buNone/>
            </a:pPr>
            <a:r>
              <a:rPr lang="ru" sz="1740"/>
              <a:t>Объясните, как с помощью выбранного Вами факта можно аргументировать данную точку зрения.</a:t>
            </a:r>
            <a:endParaRPr sz="1740"/>
          </a:p>
          <a:p>
            <a:pPr indent="0" lvl="0" marL="0" rtl="0" algn="l">
              <a:lnSpc>
                <a:spcPct val="115000"/>
              </a:lnSpc>
              <a:spcBef>
                <a:spcPts val="1200"/>
              </a:spcBef>
              <a:spcAft>
                <a:spcPts val="0"/>
              </a:spcAft>
              <a:buNone/>
            </a:pPr>
            <a:r>
              <a:t/>
            </a:r>
            <a:endParaRPr sz="1740"/>
          </a:p>
          <a:p>
            <a:pPr indent="0" lvl="0" marL="0" rtl="0" algn="l">
              <a:lnSpc>
                <a:spcPct val="115000"/>
              </a:lnSpc>
              <a:spcBef>
                <a:spcPts val="1200"/>
              </a:spcBef>
              <a:spcAft>
                <a:spcPts val="0"/>
              </a:spcAft>
              <a:buNone/>
            </a:pPr>
            <a:r>
              <a:t/>
            </a:r>
            <a:endParaRPr sz="1840"/>
          </a:p>
          <a:p>
            <a:pPr indent="0" lvl="0" marL="0" rtl="0" algn="l">
              <a:lnSpc>
                <a:spcPct val="115000"/>
              </a:lnSpc>
              <a:spcBef>
                <a:spcPts val="1200"/>
              </a:spcBef>
              <a:spcAft>
                <a:spcPts val="0"/>
              </a:spcAft>
              <a:buNone/>
            </a:pPr>
            <a:r>
              <a:rPr lang="ru" sz="1840"/>
              <a:t> </a:t>
            </a:r>
            <a:endParaRPr sz="1840"/>
          </a:p>
          <a:p>
            <a:pPr indent="0" lvl="0" marL="0" rtl="0" algn="l">
              <a:lnSpc>
                <a:spcPct val="115000"/>
              </a:lnSpc>
              <a:spcBef>
                <a:spcPts val="1200"/>
              </a:spcBef>
              <a:spcAft>
                <a:spcPts val="0"/>
              </a:spcAft>
              <a:buNone/>
            </a:pPr>
            <a:r>
              <a:rPr lang="ru" sz="1840"/>
              <a:t>Объясните, как с помощью выбранного Вами факта можно аргументировать данную точку зрения.</a:t>
            </a:r>
            <a:endParaRPr sz="1840"/>
          </a:p>
          <a:p>
            <a:pPr indent="0" lvl="0" marL="0" rtl="0" algn="l">
              <a:lnSpc>
                <a:spcPct val="115000"/>
              </a:lnSpc>
              <a:spcBef>
                <a:spcPts val="1200"/>
              </a:spcBef>
              <a:spcAft>
                <a:spcPts val="0"/>
              </a:spcAft>
              <a:buSzPts val="990"/>
              <a:buNone/>
            </a:pPr>
            <a:r>
              <a:t/>
            </a:r>
            <a:endParaRPr sz="1840"/>
          </a:p>
          <a:p>
            <a:pPr indent="0" lvl="0" marL="0" rtl="0" algn="l">
              <a:lnSpc>
                <a:spcPct val="115000"/>
              </a:lnSpc>
              <a:spcBef>
                <a:spcPts val="1200"/>
              </a:spcBef>
              <a:spcAft>
                <a:spcPts val="0"/>
              </a:spcAft>
              <a:buSzPts val="990"/>
              <a:buNone/>
            </a:pPr>
            <a:r>
              <a:rPr lang="ru" sz="1740"/>
              <a:t> </a:t>
            </a:r>
            <a:endParaRPr sz="1740"/>
          </a:p>
          <a:p>
            <a:pPr indent="0" lvl="0" marL="0" rtl="0" algn="l">
              <a:spcBef>
                <a:spcPts val="1200"/>
              </a:spcBef>
              <a:spcAft>
                <a:spcPts val="0"/>
              </a:spcAft>
              <a:buSzPts val="990"/>
              <a:buNone/>
            </a:pPr>
            <a:r>
              <a:t/>
            </a:r>
            <a:endParaRPr sz="174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7"/>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p>
            <a:pPr indent="0" lvl="0" marL="0" rtl="0" algn="just">
              <a:lnSpc>
                <a:spcPct val="115000"/>
              </a:lnSpc>
              <a:spcBef>
                <a:spcPts val="1200"/>
              </a:spcBef>
              <a:spcAft>
                <a:spcPts val="0"/>
              </a:spcAft>
              <a:buNone/>
            </a:pPr>
            <a:r>
              <a:rPr lang="ru" sz="1740"/>
              <a:t>Какой из приведённых исторических фактов можно использовать для аргументации следующей точки зрения: «В период правления Василия III завершился процесс создания единого Российского государства»? Укажите порядковый номер этого факта в списке.</a:t>
            </a:r>
            <a:endParaRPr sz="1740"/>
          </a:p>
          <a:p>
            <a:pPr indent="0" lvl="0" marL="0" rtl="0" algn="just">
              <a:lnSpc>
                <a:spcPct val="115000"/>
              </a:lnSpc>
              <a:spcBef>
                <a:spcPts val="1200"/>
              </a:spcBef>
              <a:spcAft>
                <a:spcPts val="0"/>
              </a:spcAft>
              <a:buNone/>
            </a:pPr>
            <a:r>
              <a:rPr lang="ru" sz="1740"/>
              <a:t> 1)  поход Ермака Тимофеевича в Сибирь</a:t>
            </a:r>
            <a:endParaRPr sz="1740"/>
          </a:p>
          <a:p>
            <a:pPr indent="0" lvl="0" marL="0" rtl="0" algn="just">
              <a:lnSpc>
                <a:spcPct val="115000"/>
              </a:lnSpc>
              <a:spcBef>
                <a:spcPts val="1200"/>
              </a:spcBef>
              <a:spcAft>
                <a:spcPts val="0"/>
              </a:spcAft>
              <a:buNone/>
            </a:pPr>
            <a:r>
              <a:rPr lang="ru" sz="1740"/>
              <a:t>2)  походы русских войск на Казань</a:t>
            </a:r>
            <a:endParaRPr sz="1740"/>
          </a:p>
          <a:p>
            <a:pPr indent="0" lvl="0" marL="0" rtl="0" algn="just">
              <a:lnSpc>
                <a:spcPct val="115000"/>
              </a:lnSpc>
              <a:spcBef>
                <a:spcPts val="1200"/>
              </a:spcBef>
              <a:spcAft>
                <a:spcPts val="0"/>
              </a:spcAft>
              <a:buNone/>
            </a:pPr>
            <a:r>
              <a:rPr lang="ru" sz="1740"/>
              <a:t>3)  присоединение к Московскому государству Рязанского княжества</a:t>
            </a:r>
            <a:endParaRPr sz="1740"/>
          </a:p>
          <a:p>
            <a:pPr indent="0" lvl="0" marL="0" rtl="0" algn="just">
              <a:lnSpc>
                <a:spcPct val="115000"/>
              </a:lnSpc>
              <a:spcBef>
                <a:spcPts val="1200"/>
              </a:spcBef>
              <a:spcAft>
                <a:spcPts val="0"/>
              </a:spcAft>
              <a:buNone/>
            </a:pPr>
            <a:r>
              <a:rPr lang="ru" sz="1740"/>
              <a:t>Объясните, как с помощью выбранного Вами факта можно аргументировать данную точку зрения.</a:t>
            </a:r>
            <a:endParaRPr sz="1740"/>
          </a:p>
          <a:p>
            <a:pPr indent="0" lvl="0" marL="0" rtl="0" algn="l">
              <a:lnSpc>
                <a:spcPct val="115000"/>
              </a:lnSpc>
              <a:spcBef>
                <a:spcPts val="1200"/>
              </a:spcBef>
              <a:spcAft>
                <a:spcPts val="0"/>
              </a:spcAft>
              <a:buNone/>
            </a:pPr>
            <a:r>
              <a:t/>
            </a:r>
            <a:endParaRPr sz="1740"/>
          </a:p>
          <a:p>
            <a:pPr indent="0" lvl="0" marL="0" rtl="0" algn="l">
              <a:lnSpc>
                <a:spcPct val="115000"/>
              </a:lnSpc>
              <a:spcBef>
                <a:spcPts val="1200"/>
              </a:spcBef>
              <a:spcAft>
                <a:spcPts val="0"/>
              </a:spcAft>
              <a:buNone/>
            </a:pPr>
            <a:r>
              <a:t/>
            </a:r>
            <a:endParaRPr sz="1740"/>
          </a:p>
          <a:p>
            <a:pPr indent="0" lvl="0" marL="0" rtl="0" algn="l">
              <a:lnSpc>
                <a:spcPct val="115000"/>
              </a:lnSpc>
              <a:spcBef>
                <a:spcPts val="1200"/>
              </a:spcBef>
              <a:spcAft>
                <a:spcPts val="0"/>
              </a:spcAft>
              <a:buSzPts val="990"/>
              <a:buNone/>
            </a:pPr>
            <a:r>
              <a:t/>
            </a:r>
            <a:endParaRPr sz="1840"/>
          </a:p>
          <a:p>
            <a:pPr indent="0" lvl="0" marL="0" rtl="0" algn="l">
              <a:lnSpc>
                <a:spcPct val="115000"/>
              </a:lnSpc>
              <a:spcBef>
                <a:spcPts val="1200"/>
              </a:spcBef>
              <a:spcAft>
                <a:spcPts val="0"/>
              </a:spcAft>
              <a:buSzPts val="990"/>
              <a:buNone/>
            </a:pPr>
            <a:r>
              <a:rPr lang="ru" sz="1740"/>
              <a:t> </a:t>
            </a:r>
            <a:endParaRPr sz="1740"/>
          </a:p>
          <a:p>
            <a:pPr indent="0" lvl="0" marL="0" rtl="0" algn="l">
              <a:spcBef>
                <a:spcPts val="1200"/>
              </a:spcBef>
              <a:spcAft>
                <a:spcPts val="0"/>
              </a:spcAft>
              <a:buSzPts val="990"/>
              <a:buNone/>
            </a:pPr>
            <a:r>
              <a:t/>
            </a:r>
            <a:endParaRPr sz="1740"/>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31" name="Shape 331"/>
        <p:cNvGrpSpPr/>
        <p:nvPr/>
      </p:nvGrpSpPr>
      <p:grpSpPr>
        <a:xfrm>
          <a:off x="0" y="0"/>
          <a:ext cx="0" cy="0"/>
          <a:chOff x="0" y="0"/>
          <a:chExt cx="0" cy="0"/>
        </a:xfrm>
      </p:grpSpPr>
      <p:sp>
        <p:nvSpPr>
          <p:cNvPr id="332" name="Google Shape;332;p62"/>
          <p:cNvSpPr txBox="1"/>
          <p:nvPr>
            <p:ph type="title"/>
          </p:nvPr>
        </p:nvSpPr>
        <p:spPr>
          <a:xfrm>
            <a:off x="678150" y="759350"/>
            <a:ext cx="7688400" cy="20625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ru">
                <a:solidFill>
                  <a:schemeClr val="dk2"/>
                </a:solidFill>
              </a:rPr>
              <a:t>По Тявзинскому мира Россия вернула, утраченные в Ливонской войне города: Ям, Копорье, Нарву и Ивангород</a:t>
            </a:r>
            <a:endParaRPr>
              <a:solidFill>
                <a:schemeClr val="dk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1" name="Shape 111"/>
        <p:cNvGrpSpPr/>
        <p:nvPr/>
      </p:nvGrpSpPr>
      <p:grpSpPr>
        <a:xfrm>
          <a:off x="0" y="0"/>
          <a:ext cx="0" cy="0"/>
          <a:chOff x="0" y="0"/>
          <a:chExt cx="0" cy="0"/>
        </a:xfrm>
      </p:grpSpPr>
      <p:sp>
        <p:nvSpPr>
          <p:cNvPr id="112" name="Google Shape;112;p18"/>
          <p:cNvSpPr txBox="1"/>
          <p:nvPr>
            <p:ph type="title"/>
          </p:nvPr>
        </p:nvSpPr>
        <p:spPr>
          <a:xfrm>
            <a:off x="245000" y="53875"/>
            <a:ext cx="8722500" cy="4585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ru" sz="3700">
                <a:solidFill>
                  <a:schemeClr val="dk2"/>
                </a:solidFill>
              </a:rPr>
              <a:t>При Василии III были </a:t>
            </a:r>
            <a:r>
              <a:rPr lang="ru" sz="3700">
                <a:solidFill>
                  <a:schemeClr val="dk2"/>
                </a:solidFill>
              </a:rPr>
              <a:t>присоединены</a:t>
            </a:r>
            <a:r>
              <a:rPr lang="ru" sz="3700">
                <a:solidFill>
                  <a:schemeClr val="dk2"/>
                </a:solidFill>
              </a:rPr>
              <a:t> города: Смоленск, Псков и Рязань, таким образом был завершен процесс образования единого государства и собирания земель.</a:t>
            </a:r>
            <a:endParaRPr sz="3700">
              <a:solidFill>
                <a:schemeClr val="dk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9"/>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ru" sz="1740"/>
              <a:t>Какой из приведённых исторических фактов можно использовать для аргументации следующей точки зрения: «Внутренняя политика Елены Глинской способствовала централизации Российского государства»? Укажите порядковый номер этого факта в списке.</a:t>
            </a:r>
            <a:endParaRPr sz="1740"/>
          </a:p>
          <a:p>
            <a:pPr indent="0" lvl="0" marL="0" rtl="0" algn="l">
              <a:lnSpc>
                <a:spcPct val="115000"/>
              </a:lnSpc>
              <a:spcBef>
                <a:spcPts val="1200"/>
              </a:spcBef>
              <a:spcAft>
                <a:spcPts val="0"/>
              </a:spcAft>
              <a:buNone/>
            </a:pPr>
            <a:r>
              <a:rPr lang="ru" sz="1740"/>
              <a:t>1)  возведение Китайгородской стены вокруг Московского посада</a:t>
            </a:r>
            <a:endParaRPr sz="1740"/>
          </a:p>
          <a:p>
            <a:pPr indent="0" lvl="0" marL="0" rtl="0" algn="l">
              <a:lnSpc>
                <a:spcPct val="115000"/>
              </a:lnSpc>
              <a:spcBef>
                <a:spcPts val="1200"/>
              </a:spcBef>
              <a:spcAft>
                <a:spcPts val="0"/>
              </a:spcAft>
              <a:buNone/>
            </a:pPr>
            <a:r>
              <a:rPr lang="ru" sz="1740"/>
              <a:t>2)  заключение договора со Швецией о свободной торговле и благожелательном нейтралитете</a:t>
            </a:r>
            <a:endParaRPr sz="1740"/>
          </a:p>
          <a:p>
            <a:pPr indent="0" lvl="0" marL="0" rtl="0" algn="l">
              <a:lnSpc>
                <a:spcPct val="115000"/>
              </a:lnSpc>
              <a:spcBef>
                <a:spcPts val="1200"/>
              </a:spcBef>
              <a:spcAft>
                <a:spcPts val="0"/>
              </a:spcAft>
              <a:buNone/>
            </a:pPr>
            <a:r>
              <a:rPr lang="ru" sz="1740"/>
              <a:t>3)  проведение денежной реформы</a:t>
            </a:r>
            <a:endParaRPr sz="1740"/>
          </a:p>
          <a:p>
            <a:pPr indent="0" lvl="0" marL="0" rtl="0" algn="l">
              <a:lnSpc>
                <a:spcPct val="115000"/>
              </a:lnSpc>
              <a:spcBef>
                <a:spcPts val="1200"/>
              </a:spcBef>
              <a:spcAft>
                <a:spcPts val="0"/>
              </a:spcAft>
              <a:buNone/>
            </a:pPr>
            <a:r>
              <a:rPr lang="ru" sz="1740"/>
              <a:t>Объясните, как с помощью выбранного Вами факта можно аргументировать данную точку зрения.</a:t>
            </a:r>
            <a:endParaRPr sz="1740"/>
          </a:p>
          <a:p>
            <a:pPr indent="0" lvl="0" marL="0" rtl="0" algn="l">
              <a:lnSpc>
                <a:spcPct val="115000"/>
              </a:lnSpc>
              <a:spcBef>
                <a:spcPts val="1200"/>
              </a:spcBef>
              <a:spcAft>
                <a:spcPts val="0"/>
              </a:spcAft>
              <a:buNone/>
            </a:pPr>
            <a:r>
              <a:t/>
            </a:r>
            <a:endParaRPr sz="1740"/>
          </a:p>
          <a:p>
            <a:pPr indent="0" lvl="0" marL="0" rtl="0" algn="l">
              <a:lnSpc>
                <a:spcPct val="115000"/>
              </a:lnSpc>
              <a:spcBef>
                <a:spcPts val="1200"/>
              </a:spcBef>
              <a:spcAft>
                <a:spcPts val="0"/>
              </a:spcAft>
              <a:buSzPts val="990"/>
              <a:buNone/>
            </a:pPr>
            <a:r>
              <a:t/>
            </a:r>
            <a:endParaRPr sz="1840"/>
          </a:p>
          <a:p>
            <a:pPr indent="0" lvl="0" marL="0" rtl="0" algn="l">
              <a:lnSpc>
                <a:spcPct val="115000"/>
              </a:lnSpc>
              <a:spcBef>
                <a:spcPts val="1200"/>
              </a:spcBef>
              <a:spcAft>
                <a:spcPts val="0"/>
              </a:spcAft>
              <a:buSzPts val="990"/>
              <a:buNone/>
            </a:pPr>
            <a:r>
              <a:rPr lang="ru" sz="1740"/>
              <a:t> </a:t>
            </a:r>
            <a:endParaRPr sz="1740"/>
          </a:p>
          <a:p>
            <a:pPr indent="0" lvl="0" marL="0" rtl="0" algn="l">
              <a:spcBef>
                <a:spcPts val="1200"/>
              </a:spcBef>
              <a:spcAft>
                <a:spcPts val="0"/>
              </a:spcAft>
              <a:buSzPts val="990"/>
              <a:buNone/>
            </a:pPr>
            <a:r>
              <a:t/>
            </a:r>
            <a:endParaRPr sz="174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1" name="Shape 121"/>
        <p:cNvGrpSpPr/>
        <p:nvPr/>
      </p:nvGrpSpPr>
      <p:grpSpPr>
        <a:xfrm>
          <a:off x="0" y="0"/>
          <a:ext cx="0" cy="0"/>
          <a:chOff x="0" y="0"/>
          <a:chExt cx="0" cy="0"/>
        </a:xfrm>
      </p:grpSpPr>
      <p:sp>
        <p:nvSpPr>
          <p:cNvPr id="122" name="Google Shape;122;p20"/>
          <p:cNvSpPr txBox="1"/>
          <p:nvPr>
            <p:ph type="title"/>
          </p:nvPr>
        </p:nvSpPr>
        <p:spPr>
          <a:xfrm>
            <a:off x="729450" y="1322450"/>
            <a:ext cx="7688400" cy="1518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ru">
                <a:solidFill>
                  <a:schemeClr val="dk2"/>
                </a:solidFill>
              </a:rPr>
              <a:t>Денежная реформа Е. Глинской способствовало созданию единой валюты и уменьшению фальшивомонетчества.</a:t>
            </a:r>
            <a:endParaRPr>
              <a:solidFill>
                <a:schemeClr val="dk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1"/>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ru" sz="1740"/>
              <a:t>Какой из приведённых исторических фактов можно использовать для аргументации следующей точки зрения: «Внешняя политика Ивана IV в 1550-е годы способствовала социально-экономическому развитию страны»? Укажите порядковый номер этого факта в списке.</a:t>
            </a:r>
            <a:endParaRPr sz="1740"/>
          </a:p>
          <a:p>
            <a:pPr indent="0" lvl="0" marL="0" rtl="0" algn="l">
              <a:lnSpc>
                <a:spcPct val="115000"/>
              </a:lnSpc>
              <a:spcBef>
                <a:spcPts val="1200"/>
              </a:spcBef>
              <a:spcAft>
                <a:spcPts val="0"/>
              </a:spcAft>
              <a:buNone/>
            </a:pPr>
            <a:r>
              <a:rPr lang="ru" sz="1740"/>
              <a:t>1)  заключение Ям-Запольского перемирия с Речью Посполитой</a:t>
            </a:r>
            <a:endParaRPr sz="1740"/>
          </a:p>
          <a:p>
            <a:pPr indent="0" lvl="0" marL="0" rtl="0" algn="l">
              <a:lnSpc>
                <a:spcPct val="115000"/>
              </a:lnSpc>
              <a:spcBef>
                <a:spcPts val="1200"/>
              </a:spcBef>
              <a:spcAft>
                <a:spcPts val="0"/>
              </a:spcAft>
              <a:buNone/>
            </a:pPr>
            <a:r>
              <a:rPr lang="ru" sz="1740"/>
              <a:t>2)  присоединение территории Среднего и Нижнего Поволжья</a:t>
            </a:r>
            <a:endParaRPr sz="1740"/>
          </a:p>
          <a:p>
            <a:pPr indent="0" lvl="0" marL="0" rtl="0" algn="l">
              <a:lnSpc>
                <a:spcPct val="115000"/>
              </a:lnSpc>
              <a:spcBef>
                <a:spcPts val="1200"/>
              </a:spcBef>
              <a:spcAft>
                <a:spcPts val="0"/>
              </a:spcAft>
              <a:buNone/>
            </a:pPr>
            <a:r>
              <a:rPr lang="ru" sz="1740"/>
              <a:t>3)  отмена кормлений</a:t>
            </a:r>
            <a:endParaRPr sz="1740"/>
          </a:p>
          <a:p>
            <a:pPr indent="0" lvl="0" marL="0" rtl="0" algn="l">
              <a:lnSpc>
                <a:spcPct val="115000"/>
              </a:lnSpc>
              <a:spcBef>
                <a:spcPts val="1200"/>
              </a:spcBef>
              <a:spcAft>
                <a:spcPts val="0"/>
              </a:spcAft>
              <a:buNone/>
            </a:pPr>
            <a:r>
              <a:rPr lang="ru" sz="1740"/>
              <a:t>Объясните, как с помощью выбранного Вами факта можно аргументировать данную точку зрения.</a:t>
            </a:r>
            <a:endParaRPr sz="1740"/>
          </a:p>
          <a:p>
            <a:pPr indent="0" lvl="0" marL="0" rtl="0" algn="l">
              <a:lnSpc>
                <a:spcPct val="115000"/>
              </a:lnSpc>
              <a:spcBef>
                <a:spcPts val="1200"/>
              </a:spcBef>
              <a:spcAft>
                <a:spcPts val="0"/>
              </a:spcAft>
              <a:buNone/>
            </a:pPr>
            <a:r>
              <a:t/>
            </a:r>
            <a:endParaRPr sz="1740"/>
          </a:p>
          <a:p>
            <a:pPr indent="0" lvl="0" marL="0" rtl="0" algn="l">
              <a:lnSpc>
                <a:spcPct val="115000"/>
              </a:lnSpc>
              <a:spcBef>
                <a:spcPts val="1200"/>
              </a:spcBef>
              <a:spcAft>
                <a:spcPts val="0"/>
              </a:spcAft>
              <a:buNone/>
            </a:pPr>
            <a:r>
              <a:t/>
            </a:r>
            <a:endParaRPr sz="1740"/>
          </a:p>
          <a:p>
            <a:pPr indent="0" lvl="0" marL="0" rtl="0" algn="l">
              <a:lnSpc>
                <a:spcPct val="115000"/>
              </a:lnSpc>
              <a:spcBef>
                <a:spcPts val="1200"/>
              </a:spcBef>
              <a:spcAft>
                <a:spcPts val="0"/>
              </a:spcAft>
              <a:buSzPts val="990"/>
              <a:buNone/>
            </a:pPr>
            <a:r>
              <a:t/>
            </a:r>
            <a:endParaRPr sz="1840"/>
          </a:p>
          <a:p>
            <a:pPr indent="0" lvl="0" marL="0" rtl="0" algn="l">
              <a:lnSpc>
                <a:spcPct val="115000"/>
              </a:lnSpc>
              <a:spcBef>
                <a:spcPts val="1200"/>
              </a:spcBef>
              <a:spcAft>
                <a:spcPts val="0"/>
              </a:spcAft>
              <a:buSzPts val="990"/>
              <a:buNone/>
            </a:pPr>
            <a:r>
              <a:rPr lang="ru" sz="1740"/>
              <a:t> </a:t>
            </a:r>
            <a:endParaRPr sz="1740"/>
          </a:p>
          <a:p>
            <a:pPr indent="0" lvl="0" marL="0" rtl="0" algn="l">
              <a:spcBef>
                <a:spcPts val="1200"/>
              </a:spcBef>
              <a:spcAft>
                <a:spcPts val="0"/>
              </a:spcAft>
              <a:buSzPts val="990"/>
              <a:buNone/>
            </a:pPr>
            <a:r>
              <a:t/>
            </a:r>
            <a:endParaRPr sz="1740"/>
          </a:p>
        </p:txBody>
      </p:sp>
    </p:spTree>
  </p:cSld>
  <p:clrMapOvr>
    <a:masterClrMapping/>
  </p:clrMapOvr>
</p:sld>
</file>

<file path=ppt/theme/theme1.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